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3" autoAdjust="0"/>
  </p:normalViewPr>
  <p:slideViewPr>
    <p:cSldViewPr>
      <p:cViewPr varScale="1">
        <p:scale>
          <a:sx n="69" d="100"/>
          <a:sy n="69" d="100"/>
        </p:scale>
        <p:origin x="-7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789A-A399-4D15-84AE-3FB3CB7CE743}" type="datetimeFigureOut">
              <a:rPr lang="en-US" smtClean="0"/>
              <a:t>24-Jan-17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D5A13-B34D-49CD-B95C-157819341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9564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0A75B-12C8-44F3-B601-2BD84BB03E5D}" type="datetimeFigureOut">
              <a:rPr lang="en-US" smtClean="0"/>
              <a:t>24-Jan-17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31194-A2D5-4E68-82E2-F48BFE8BDB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15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178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53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469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75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355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008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215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56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CB1E-BB95-4B8B-824B-2302D31B925C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6781-C1BA-46A1-80D2-3B46967960B1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8CB87-EA1A-4154-8E24-FB52766093E6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0466E-75E7-4884-820A-7B243003D9F8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42BE-D1AC-46F4-B0B1-F738BA3A5508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06BB-CD44-4D64-A6E9-FBB9AE457B3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CA27-535B-43D4-A50F-89757F54C91D}" type="datetime1">
              <a:rPr lang="en-US" smtClean="0"/>
              <a:t>24-Jan-17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292F-1805-4CB5-9098-CE2AE3A263CD}" type="datetime1">
              <a:rPr lang="en-US" smtClean="0"/>
              <a:t>24-Jan-17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1CFD-CBDA-4CDD-9567-880876716327}" type="datetime1">
              <a:rPr lang="en-US" smtClean="0"/>
              <a:t>24-Jan-17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5C89-E088-40E4-B50C-EFCCBD33BA6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0DFA-FDD0-4610-9180-A0E9B07AD37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F75BD2F-6B0F-4BA6-8C9C-86BEAE8CE12B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image" Target="../media/image17.pn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4.pn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371600"/>
            <a:ext cx="8839200" cy="1927225"/>
          </a:xfrm>
        </p:spPr>
        <p:txBody>
          <a:bodyPr/>
          <a:lstStyle/>
          <a:p>
            <a:pPr algn="ctr"/>
            <a:r>
              <a:rPr lang="en-US" sz="2800" b="1" dirty="0" err="1" smtClean="0"/>
              <a:t>Procesarea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Semnalelor</a:t>
            </a:r>
            <a:r>
              <a:rPr lang="en-US" sz="2800" b="1" dirty="0" smtClean="0"/>
              <a:t> de </a:t>
            </a:r>
            <a:r>
              <a:rPr lang="en-US" sz="2800" b="1" dirty="0" err="1" smtClean="0"/>
              <a:t>Masura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Curs </a:t>
            </a:r>
            <a:r>
              <a:rPr lang="ro-RO" sz="2800" b="1" dirty="0" smtClean="0"/>
              <a:t>3</a:t>
            </a:r>
            <a:r>
              <a:rPr lang="en-US" sz="2800" b="1" dirty="0" smtClean="0"/>
              <a:t> </a:t>
            </a:r>
            <a:br>
              <a:rPr lang="en-US" sz="2800" b="1" dirty="0" smtClean="0"/>
            </a:br>
            <a:r>
              <a:rPr lang="en-US" sz="2800" b="1" dirty="0" err="1" smtClean="0"/>
              <a:t>Analiza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semnalelor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electrice</a:t>
            </a:r>
            <a:endParaRPr lang="ro-RO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7872" y="4343400"/>
            <a:ext cx="6705600" cy="381000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tx1"/>
                </a:solidFill>
              </a:rPr>
              <a:t>As. dr. </a:t>
            </a:r>
            <a:r>
              <a:rPr lang="en-US" dirty="0" err="1" smtClean="0">
                <a:solidFill>
                  <a:schemeClr val="tx1"/>
                </a:solidFill>
              </a:rPr>
              <a:t>ing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vi-VN" dirty="0" smtClean="0">
                <a:solidFill>
                  <a:schemeClr val="tx1"/>
                </a:solidFill>
              </a:rPr>
              <a:t>Călin MUREŞAN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Dan\Desktop\sigla UTC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986561" cy="80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8F90-2330-4774-A55A-84F8103839B9}" type="datetime1">
              <a:rPr lang="en-US" smtClean="0">
                <a:solidFill>
                  <a:srgbClr val="FF0000"/>
                </a:solidFill>
              </a:rPr>
              <a:t>24-Jan-17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</a:rPr>
              <a:t>1</a:t>
            </a:fld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Impulsuri, Transformarea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457200" y="1813973"/>
                <a:ext cx="8229600" cy="3305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Revenind la notatile anterioare putem scrie:</a:t>
                </a:r>
              </a:p>
              <a:p>
                <a:pPr marL="0" lvl="1"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≃</m:t>
                      </m:r>
                      <m:f>
                        <m:f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ro-RO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ro-RO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sSub>
                                <m:sSubPr>
                                  <m:ctrlPr>
                                    <a:rPr lang="ro-RO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)∆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e>
                          </m:d>
                        </m:e>
                      </m:nary>
                      <m:sSup>
                        <m:sSupPr>
                          <m:ctrlPr>
                            <a:rPr lang="ro-RO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  <m:sSub>
                            <m:sSubPr>
                              <m:ctrlPr>
                                <a:rPr lang="ro-RO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Aproximatia este mai buna cu cat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 mai mare. </a:t>
                </a:r>
              </a:p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Relatia anterioara ne spune ca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impulsul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exprima ca o suma de oscilatii armonice. Frecventele unghiulare are acestora sunt egale cu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ro-RO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Daca semnalul este periodic se obtine prin repetarea acestuia la intervale egale cu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ro-RO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deduc relatile: </a:t>
                </a:r>
              </a:p>
              <a:p>
                <a:pPr marL="0" lvl="1"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𝑋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𝑗𝑛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1"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13973"/>
                <a:ext cx="8229600" cy="3305200"/>
              </a:xfrm>
              <a:prstGeom prst="rect">
                <a:avLst/>
              </a:prstGeom>
              <a:blipFill rotWithShape="1">
                <a:blip r:embed="rId5"/>
                <a:stretch>
                  <a:fillRect l="-593" t="-923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31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Fourier a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57200" y="1813973"/>
                <a:ext cx="8229600" cy="480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Fie un semnal electric periodic:</a:t>
                </a:r>
                <a:endParaRPr lang="ro-RO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</m:d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Scrierea in forma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trigonometrica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seriei Fourier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ro-RO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⁡(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ro-RO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⁡(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observa ca: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func>
                        <m:func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o-RO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ro-RO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ro-RO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func>
                        <m:funcPr>
                          <m:ctrlPr>
                            <a:rPr lang="ro-RO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o-RO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o-RO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ro-RO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cos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⁡(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ro-RO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 notatile : </a:t>
                </a: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 xmlns:m="http://schemas.openxmlformats.org/officeDocument/2006/math">
                    <m:sSubSup>
                      <m:sSubSupPr>
                        <m:ctrlPr>
                          <a:rPr lang="ro-RO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ro-RO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o-RO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𝑡𝑔</m:t>
                    </m:r>
                    <m:sSub>
                      <m:sSub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𝜑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)=−</m:t>
                    </m:r>
                    <m:f>
                      <m:f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o-RO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o-RO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Rezulta scrierea sub forma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armonica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seriei Fourier: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func>
                            <m:func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ro-RO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(</m:t>
                                      </m:r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𝜑</m:t>
                                      </m:r>
                                    </m:e>
                                    <m:sub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𝑐𝑢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13973"/>
                <a:ext cx="8229600" cy="4802020"/>
              </a:xfrm>
              <a:prstGeom prst="rect">
                <a:avLst/>
              </a:prstGeom>
              <a:blipFill rotWithShape="0">
                <a:blip r:embed="rId5"/>
                <a:stretch>
                  <a:fillRect t="-762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920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Fourier a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57200" y="1813973"/>
                <a:ext cx="8229600" cy="4860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noteaza:</a:t>
                </a:r>
                <a:endParaRPr lang="ro-RO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sSup>
                        <m:sSup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Rezulta scrierea: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𝑅𝑒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[</m:t>
                      </m:r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  <m:sSup>
                            <m:sSupPr>
                              <m:ctrlPr>
                                <a:rPr lang="ro-RO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𝑗𝑛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]</m:t>
                          </m:r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introduc coeficienti 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 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 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 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 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care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o-RO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𝑛𝑐</m:t>
                        </m:r>
                      </m:sub>
                      <m:sup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 complex conjugatul lui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𝑛𝑐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Deoarece: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𝑅𝑒</m:t>
                      </m:r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[</m:t>
                      </m:r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𝑛𝑐</m:t>
                              </m:r>
                            </m:sub>
                          </m:sSub>
                          <m:sSup>
                            <m:sSup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𝑗𝑛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]</m:t>
                          </m:r>
                        </m:e>
                      </m:nary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sSup>
                        <m:sSup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𝑗𝑛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sSup>
                        <m:sSup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𝑗𝑛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Rezulta relatia: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𝑛𝑐</m:t>
                              </m:r>
                            </m:sub>
                          </m:sSub>
                          <m:sSup>
                            <m:sSup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𝑗𝑛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13973"/>
                <a:ext cx="8229600" cy="4860048"/>
              </a:xfrm>
              <a:prstGeom prst="rect">
                <a:avLst/>
              </a:prstGeom>
              <a:blipFill rotWithShape="0">
                <a:blip r:embed="rId5"/>
                <a:stretch>
                  <a:fillRect t="-75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087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Fourier a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57200" y="1813973"/>
                <a:ext cx="8229600" cy="47471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Forma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complexa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exponentiala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seriei Fourier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𝑛𝑐</m:t>
                              </m:r>
                            </m:sub>
                          </m:sSub>
                          <m:sSup>
                            <m:sSup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𝑗𝑛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 s-a notat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Observatii: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sSup>
                        <m:sSup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  <m:sSub>
                            <m:sSubPr>
                              <m:ctrlPr>
                                <a:rPr lang="ro-RO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</m:sup>
                      </m:sSup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ro-RO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o-RO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ro-RO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b>
                                <m:sup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ro-RO" i="1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b>
                                <m:sup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ro-RO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𝑐𝑜𝑠</m:t>
                      </m:r>
                      <m:sSub>
                        <m:sSubPr>
                          <m:ctrlPr>
                            <a:rPr lang="ro-RO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𝑗𝑠𝑖𝑛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=&gt;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𝑗</m:t>
                      </m:r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 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ro-RO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𝑗𝑛</m:t>
                              </m:r>
                              <m:r>
                                <a:rPr lang="el-GR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nary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𝑑𝑡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Analiza semnalului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ajutorul setului de functii ortogonale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1, </m:t>
                    </m:r>
                    <m:sSup>
                      <m:sSup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p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𝑗𝑛</m:t>
                        </m:r>
                        <m:r>
                          <a:rPr lang="el-G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𝜔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unde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 un numar intreg pozitiv sau negativ, iar </a:t>
                </a:r>
                <a14:m>
                  <m:oMath xmlns:m="http://schemas.openxmlformats.org/officeDocument/2006/math">
                    <m:r>
                      <a:rPr lang="ro-RO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o-RO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den>
                    </m:f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ro-RO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13973"/>
                <a:ext cx="8229600" cy="4747197"/>
              </a:xfrm>
              <a:prstGeom prst="rect">
                <a:avLst/>
              </a:prstGeom>
              <a:blipFill rotWithShape="0">
                <a:blip r:embed="rId5"/>
                <a:stretch>
                  <a:fillRect l="-593" t="-771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47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Fourier a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1813973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Spectru semnalui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144017"/>
            <a:ext cx="5301570" cy="20748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31" y="4191000"/>
            <a:ext cx="4205288" cy="216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8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Impulsuri, Transformarea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350" y="3257550"/>
            <a:ext cx="7353300" cy="31432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7200" y="1813973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Impulsul: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Semnal determinist de durata finita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Semnal neperiodic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Observatie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Nu orice semnal neperiodic este impuls, de exemplu:</a:t>
            </a:r>
          </a:p>
          <a:p>
            <a:pPr indent="457200" algn="just"/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51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Impulsuri, Transformarea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813973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Impulsuri elementare: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71700"/>
            <a:ext cx="2818980" cy="1752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133600"/>
            <a:ext cx="2922942" cy="18151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702" y="2209800"/>
            <a:ext cx="2757698" cy="1714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4225856"/>
            <a:ext cx="2552700" cy="18204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285510"/>
            <a:ext cx="2362200" cy="16845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191000"/>
            <a:ext cx="2516949" cy="170289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38200" y="3897868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a) treapta</a:t>
            </a:r>
            <a:endParaRPr lang="ro-RO" dirty="0"/>
          </a:p>
        </p:txBody>
      </p:sp>
      <p:sp>
        <p:nvSpPr>
          <p:cNvPr id="18" name="TextBox 17"/>
          <p:cNvSpPr txBox="1"/>
          <p:nvPr/>
        </p:nvSpPr>
        <p:spPr>
          <a:xfrm>
            <a:off x="3581400" y="3897868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b) exponential</a:t>
            </a:r>
            <a:endParaRPr lang="ro-RO" dirty="0"/>
          </a:p>
        </p:txBody>
      </p:sp>
      <p:sp>
        <p:nvSpPr>
          <p:cNvPr id="19" name="TextBox 18"/>
          <p:cNvSpPr txBox="1"/>
          <p:nvPr/>
        </p:nvSpPr>
        <p:spPr>
          <a:xfrm>
            <a:off x="6123762" y="3890844"/>
            <a:ext cx="2480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c) exponential simetric</a:t>
            </a:r>
            <a:endParaRPr lang="ro-RO" dirty="0"/>
          </a:p>
        </p:txBody>
      </p:sp>
      <p:sp>
        <p:nvSpPr>
          <p:cNvPr id="20" name="TextBox 19"/>
          <p:cNvSpPr txBox="1"/>
          <p:nvPr/>
        </p:nvSpPr>
        <p:spPr>
          <a:xfrm>
            <a:off x="304800" y="6019800"/>
            <a:ext cx="227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d) cloputul lui Gauss</a:t>
            </a:r>
            <a:endParaRPr lang="ro-RO" dirty="0"/>
          </a:p>
        </p:txBody>
      </p:sp>
      <p:sp>
        <p:nvSpPr>
          <p:cNvPr id="21" name="TextBox 20"/>
          <p:cNvSpPr txBox="1"/>
          <p:nvPr/>
        </p:nvSpPr>
        <p:spPr>
          <a:xfrm>
            <a:off x="3810000" y="6031468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e) Dirac</a:t>
            </a:r>
            <a:endParaRPr lang="ro-R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715000" y="6031468"/>
                <a:ext cx="31551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o-RO" dirty="0" smtClean="0"/>
                  <a:t>f) dreptunghiular cu durata </a:t>
                </a:r>
                <a14:m>
                  <m:oMath xmlns:m="http://schemas.openxmlformats.org/officeDocument/2006/math">
                    <m:r>
                      <a:rPr lang="ro-RO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endParaRPr lang="ro-RO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0" y="6031468"/>
                <a:ext cx="3155159" cy="369332"/>
              </a:xfrm>
              <a:prstGeom prst="rect">
                <a:avLst/>
              </a:prstGeom>
              <a:blipFill rotWithShape="0">
                <a:blip r:embed="rId11"/>
                <a:stretch>
                  <a:fillRect l="-1741" t="-8197" b="-24590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891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Impulsuri, Transformarea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57200" y="1813973"/>
                <a:ext cx="8229600" cy="4988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stie:</a:t>
                </a:r>
              </a:p>
              <a:p>
                <a:pPr lvl="1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∞</m:t>
                              </m:r>
                            </m:sub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∞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ro-RO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𝑛𝑐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ro-RO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𝑗𝑛</m:t>
                                  </m:r>
                                  <m:r>
                                    <a:rPr lang="el-GR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e>
                          </m:nary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        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𝑠𝑖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         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𝑗𝑛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poate scrie: </a:t>
                </a:r>
              </a:p>
              <a:p>
                <a:pPr lvl="1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</m:den>
                          </m:f>
                          <m:d>
                            <m:dPr>
                              <m:begChr m:val="["/>
                              <m:endChr m:val="]"/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limLoc m:val="undOvr"/>
                                  <m:ctrlPr>
                                    <a:rPr lang="ro-RO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4"/>
                                    </m:r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sub>
                                <m:sup/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)</m:t>
                                  </m:r>
                                  <m:sSup>
                                    <m:sSupPr>
                                      <m:ctrlPr>
                                        <a:rPr lang="ro-RO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𝑗𝑛</m:t>
                                      </m:r>
                                      <m:r>
                                        <a:rPr lang="el-GR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𝑑𝑡</m:t>
                                  </m:r>
                                </m:e>
                              </m:nary>
                            </m:e>
                          </m:d>
                        </m:e>
                      </m:nary>
                      <m:sSup>
                        <m:sSup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𝑗𝑛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ro-RO" b="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1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ro-RO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limLoc m:val="undOvr"/>
                                  <m:ctrlPr>
                                    <a:rPr lang="ro-RO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sSub>
                                    <m:sSubPr>
                                      <m:ctrlPr>
                                        <a:rPr lang="ro-RO" i="1" smtClean="0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sub>
                                <m:sup>
                                  <m:sSub>
                                    <m:sSubPr>
                                      <m:ctrlPr>
                                        <a:rPr lang="ro-RO" i="1" smtClean="0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)</m:t>
                                  </m:r>
                                  <m:sSup>
                                    <m:sSupPr>
                                      <m:ctrlPr>
                                        <a:rPr lang="ro-RO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𝑗𝑛</m:t>
                                      </m:r>
                                      <m:r>
                                        <a:rPr lang="el-GR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𝑑𝑡</m:t>
                                  </m:r>
                                </m:e>
                              </m:nary>
                            </m:e>
                          </m:d>
                        </m:e>
                      </m:nary>
                      <m:sSup>
                        <m:sSup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𝑗𝑛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ro-RO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𝜔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/>
                <a:r>
                  <a:rPr lang="ro-RO" b="0" dirty="0" smtClean="0">
                    <a:cs typeface="Times New Roman" panose="02020603050405020304" pitchFamily="18" charset="0"/>
                  </a:rPr>
                  <a:t>Daca, </a:t>
                </a:r>
                <a14:m>
                  <m:oMath xmlns:m="http://schemas.openxmlformats.org/officeDocument/2006/math">
                    <m:r>
                      <a:rPr lang="ro-RO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ro-RO" b="0" dirty="0" smtClean="0">
                    <a:cs typeface="Times New Roman" panose="02020603050405020304" pitchFamily="18" charset="0"/>
                  </a:rPr>
                  <a:t> foarte mare inseamna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ro-RO" b="0" dirty="0" smtClean="0">
                    <a:cs typeface="Times New Roman" panose="02020603050405020304" pitchFamily="18" charset="0"/>
                  </a:rPr>
                  <a:t>, foarte mic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=&gt; 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=∆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  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  </m:t>
                    </m:r>
                    <m:sSub>
                      <m:sSubPr>
                        <m:ctrlPr>
                          <a:rPr lang="ro-RO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o-RO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ro-RO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ro-RO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</a:p>
              <a:p>
                <a:pPr lvl="1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limLoc m:val="undOvr"/>
                                  <m:ctrlPr>
                                    <a:rPr lang="ro-RO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sSub>
                                    <m:sSubPr>
                                      <m:ctrlPr>
                                        <a:rPr lang="ro-RO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sub>
                                <m:sup>
                                  <m:sSub>
                                    <m:sSubPr>
                                      <m:ctrlPr>
                                        <a:rPr lang="ro-RO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)</m:t>
                                  </m:r>
                                  <m:sSup>
                                    <m:sSupPr>
                                      <m:ctrlPr>
                                        <a:rPr lang="ro-RO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𝑗</m:t>
                                      </m:r>
                                      <m:sSub>
                                        <m:sSubPr>
                                          <m:ctrlPr>
                                            <a:rPr lang="ro-RO" i="1">
                                              <a:latin typeface="Cambria Math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ro-RO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ro-RO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𝑑𝑡</m:t>
                                  </m:r>
                                </m:e>
                              </m:nary>
                            </m:e>
                          </m:d>
                        </m:e>
                      </m:nary>
                      <m:sSup>
                        <m:sSup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  <m:sSub>
                            <m:sSubPr>
                              <m:ctrlPr>
                                <a:rPr lang="ro-RO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ro-RO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ro-RO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𝜔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13973"/>
                <a:ext cx="8229600" cy="4988417"/>
              </a:xfrm>
              <a:prstGeom prst="rect">
                <a:avLst/>
              </a:prstGeom>
              <a:blipFill rotWithShape="0">
                <a:blip r:embed="rId5"/>
                <a:stretch>
                  <a:fillRect t="-73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722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9834" y="533400"/>
            <a:ext cx="5943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Impulsuri, Transformarea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57200" y="1813973"/>
                <a:ext cx="8229600" cy="4807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 pentru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→∞ ≡ ∆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→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poate lua orice valoare pe axa frecventelor (notam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 iar suma devine astfel integrala; se poate scrie:</a:t>
                </a:r>
              </a:p>
              <a:p>
                <a:pPr lvl="1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p>
                            <m:sSupPr>
                              <m:ctrlPr>
                                <a:rPr lang="ro-RO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l-G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d>
                            <m:dPr>
                              <m:begChr m:val="["/>
                              <m:endChr m:val="]"/>
                              <m:ctrlPr>
                                <a:rPr lang="ro-RO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limLoc m:val="undOvr"/>
                                  <m:ctrlPr>
                                    <a:rPr lang="ro-RO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4"/>
                                    </m:rP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∞</m:t>
                                  </m:r>
                                </m:sub>
                                <m:sup>
                                  <m:r>
                                    <a:rPr lang="ro-RO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∞</m:t>
                                  </m:r>
                                </m:sup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)</m:t>
                                  </m:r>
                                  <m:sSup>
                                    <m:sSupPr>
                                      <m:ctrlPr>
                                        <a:rPr lang="ro-RO" b="0" i="1" smtClean="0">
                                          <a:latin typeface="Cambria Math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𝑗</m:t>
                                      </m:r>
                                      <m:r>
                                        <a:rPr lang="el-GR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</m:e>
                              </m:nary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𝑑𝑡</m:t>
                              </m:r>
                            </m:e>
                          </m:d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S-a facut trecerea la </a:t>
                </a:r>
                <a14:m>
                  <m:oMath xmlns:m="http://schemas.openxmlformats.org/officeDocument/2006/math">
                    <m:r>
                      <a:rPr lang="ro-RO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±∞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in a doua intregrala deoarce inafara intervalului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o-RO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o-RO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ro-RO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impulsul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 null. </a:t>
                </a:r>
              </a:p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noteaza : </a:t>
                </a:r>
              </a:p>
              <a:p>
                <a:pPr marL="0" lvl="1"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ro-RO" i="1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ro-RO" i="1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nary>
                      <m:r>
                        <a:rPr lang="ro-RO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𝑑𝑡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 rezulta </a:t>
                </a:r>
              </a:p>
              <a:p>
                <a:pPr marL="0" lvl="1"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i="1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d>
                            <m:d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</m:d>
                          <m:sSup>
                            <m:sSupPr>
                              <m:ctrlPr>
                                <a:rPr lang="ro-RO" i="1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lvl="1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 functia </a:t>
                </a:r>
                <a14:m>
                  <m:oMath xmlns:m="http://schemas.openxmlformats.org/officeDocument/2006/math">
                    <m:r>
                      <a:rPr lang="ro-RO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𝑋</m:t>
                    </m:r>
                    <m:d>
                      <m:dPr>
                        <m:ctrlPr>
                          <a:rPr lang="ro-RO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ro-RO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transformata Fourier a semnalului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lvl="1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13973"/>
                <a:ext cx="8229600" cy="4807855"/>
              </a:xfrm>
              <a:prstGeom prst="rect">
                <a:avLst/>
              </a:prstGeom>
              <a:blipFill rotWithShape="0">
                <a:blip r:embed="rId5"/>
                <a:stretch>
                  <a:fillRect l="-593" t="-761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155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1184</TotalTime>
  <Words>1313</Words>
  <Application>Microsoft Office PowerPoint</Application>
  <PresentationFormat>On-screen Show (4:3)</PresentationFormat>
  <Paragraphs>135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Clarity</vt:lpstr>
      <vt:lpstr>Procesarea Semnalelor de Masura Curs 3  Analiza semnalelor electrice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</dc:creator>
  <cp:lastModifiedBy>Calin</cp:lastModifiedBy>
  <cp:revision>85</cp:revision>
  <dcterms:created xsi:type="dcterms:W3CDTF">2013-05-16T08:39:36Z</dcterms:created>
  <dcterms:modified xsi:type="dcterms:W3CDTF">2017-01-24T13:14:06Z</dcterms:modified>
</cp:coreProperties>
</file>