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73" autoAdjust="0"/>
  </p:normalViewPr>
  <p:slideViewPr>
    <p:cSldViewPr>
      <p:cViewPr varScale="1">
        <p:scale>
          <a:sx n="69" d="100"/>
          <a:sy n="69" d="100"/>
        </p:scale>
        <p:origin x="-7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9789A-A399-4D15-84AE-3FB3CB7CE743}" type="datetimeFigureOut">
              <a:rPr lang="en-US" smtClean="0"/>
              <a:t>24-Jan-17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D5A13-B34D-49CD-B95C-157819341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195645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Procesrea semnalelor de Masura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0A75B-12C8-44F3-B601-2BD84BB03E5D}" type="datetimeFigureOut">
              <a:rPr lang="en-US" smtClean="0"/>
              <a:t>24-Jan-17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31194-A2D5-4E68-82E2-F48BFE8BDB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157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1194-A2D5-4E68-82E2-F48BFE8BDB42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D184520-D375-47C0-9691-BE89C778624E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As. dr. ing. Calin Muresan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Procesrea semnalelor de Masura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7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CB1E-BB95-4B8B-824B-2302D31B925C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C6781-C1BA-46A1-80D2-3B46967960B1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8CB87-EA1A-4154-8E24-FB52766093E6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0466E-75E7-4884-820A-7B243003D9F8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42BE-D1AC-46F4-B0B1-F738BA3A5508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06BB-CD44-4D64-A6E9-FBB9AE457B3D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CA27-535B-43D4-A50F-89757F54C91D}" type="datetime1">
              <a:rPr lang="en-US" smtClean="0"/>
              <a:t>24-Jan-17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292F-1805-4CB5-9098-CE2AE3A263CD}" type="datetime1">
              <a:rPr lang="en-US" smtClean="0"/>
              <a:t>24-Jan-17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1CFD-CBDA-4CDD-9567-880876716327}" type="datetime1">
              <a:rPr lang="en-US" smtClean="0"/>
              <a:t>24-Jan-17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5C89-E088-40E4-B50C-EFCCBD33BA6D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0DFA-FDD0-4610-9180-A0E9B07AD37D}" type="datetime1">
              <a:rPr lang="en-US" smtClean="0"/>
              <a:t>24-Jan-17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F75BD2F-6B0F-4BA6-8C9C-86BEAE8CE12B}" type="datetime1">
              <a:rPr lang="en-US" smtClean="0"/>
              <a:t>24-Jan-17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898DE1F-D653-447B-8DE3-08AFE78CFC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371600"/>
            <a:ext cx="8839200" cy="1927225"/>
          </a:xfrm>
        </p:spPr>
        <p:txBody>
          <a:bodyPr/>
          <a:lstStyle/>
          <a:p>
            <a:pPr algn="ctr"/>
            <a:r>
              <a:rPr lang="en-US" sz="2800" b="1" dirty="0" err="1" smtClean="0"/>
              <a:t>Procesarea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Semnalelor</a:t>
            </a:r>
            <a:r>
              <a:rPr lang="en-US" sz="2800" b="1" dirty="0" smtClean="0"/>
              <a:t> de </a:t>
            </a:r>
            <a:r>
              <a:rPr lang="en-US" sz="2800" b="1" dirty="0" err="1" smtClean="0"/>
              <a:t>Masura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Curs 4 </a:t>
            </a:r>
            <a:br>
              <a:rPr lang="en-US" sz="2800" b="1" dirty="0" smtClean="0"/>
            </a:br>
            <a:r>
              <a:rPr lang="en-US" sz="2800" b="1" dirty="0" err="1" smtClean="0"/>
              <a:t>Transformata</a:t>
            </a:r>
            <a:r>
              <a:rPr lang="en-US" sz="2800" b="1" dirty="0" smtClean="0"/>
              <a:t> Fourier, </a:t>
            </a:r>
            <a:r>
              <a:rPr lang="en-US" sz="2800" b="1" dirty="0" err="1" smtClean="0"/>
              <a:t>semnale</a:t>
            </a:r>
            <a:r>
              <a:rPr lang="en-US" sz="2800" b="1" dirty="0" smtClean="0"/>
              <a:t> discrete</a:t>
            </a:r>
            <a:endParaRPr lang="ro-RO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7872" y="4343400"/>
            <a:ext cx="6705600" cy="381000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dirty="0" smtClean="0">
                <a:solidFill>
                  <a:schemeClr val="tx1"/>
                </a:solidFill>
              </a:rPr>
              <a:t>As. dr. </a:t>
            </a:r>
            <a:r>
              <a:rPr lang="en-US" dirty="0" err="1" smtClean="0">
                <a:solidFill>
                  <a:schemeClr val="tx1"/>
                </a:solidFill>
              </a:rPr>
              <a:t>ing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vi-VN" dirty="0" smtClean="0">
                <a:solidFill>
                  <a:schemeClr val="tx1"/>
                </a:solidFill>
              </a:rPr>
              <a:t>Călin MUREŞAN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Dan\Desktop\sigla UTC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986561" cy="80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8F90-2330-4774-A55A-84F8103839B9}" type="datetime1">
              <a:rPr lang="en-US" smtClean="0">
                <a:solidFill>
                  <a:srgbClr val="FF0000"/>
                </a:solidFill>
              </a:rPr>
              <a:t>24-Jan-17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</a:rPr>
              <a:t>1</a:t>
            </a:fld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40032" y="619631"/>
            <a:ext cx="4063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7199" y="1704055"/>
                <a:ext cx="8229600" cy="47584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Transformata Fourier: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l-GR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Densitatea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spectrala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functie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complexa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Deoarece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semnalul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exprimat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pintr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-o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functie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reala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t,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scrie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𝑗𝐵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,</m:t>
                      </m:r>
                    </m:oMath>
                  </m:oMathPara>
                </a14:m>
                <a:endParaRPr lang="en-US" b="0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notatile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func>
                            <m:func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  <m:r>
                        <a:rPr lang="en-US" b="0" i="0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      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func>
                            <m:func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just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𝑝𝑎𝑟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𝑓𝑎𝑡𝑎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𝑑𝑒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𝑎𝑥𝑎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𝑡𝑖𝑚𝑝𝑢𝑙𝑢𝑖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 =&gt;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</m:d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=0;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densitatea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spectrala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amplitudine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functie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reala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variabila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.</m:t>
                    </m:r>
                  </m:oMath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𝑖𝑚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𝑝𝑎𝑟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𝑓𝑎𝑡𝑎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𝑑𝑒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𝑎𝑥𝑎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𝑡𝑖𝑚𝑝𝑢𝑙𝑢𝑖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 =&gt;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</m:d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=0;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densitatea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amplitudine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marime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imaginara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04055"/>
                <a:ext cx="8229600" cy="4758482"/>
              </a:xfrm>
              <a:prstGeom prst="rect">
                <a:avLst/>
              </a:prstGeom>
              <a:blipFill rotWithShape="1">
                <a:blip r:embed="rId5"/>
                <a:stretch>
                  <a:fillRect l="-593" t="-641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640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40032" y="619631"/>
            <a:ext cx="4063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7199" y="1704055"/>
                <a:ext cx="8229600" cy="20540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functie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para fata de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iar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impara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scriu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modulul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argumentul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functiei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densitate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spectrala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 ,    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𝜓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=−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𝑎𝑟𝑐𝑡𝑔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𝐵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𝐴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Reprezentand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modulul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𝑋</m:t>
                        </m:r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  <m:r>
                          <a:rPr lang="en-US" i="1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functie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  <m:r>
                      <a:rPr lang="en-US" b="0" i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rezultat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intotdeauna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curba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simetrica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forma: </a:t>
                </a:r>
              </a:p>
              <a:p>
                <a:pPr indent="457200" algn="just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04055"/>
                <a:ext cx="8229600" cy="2054088"/>
              </a:xfrm>
              <a:prstGeom prst="rect">
                <a:avLst/>
              </a:prstGeom>
              <a:blipFill rotWithShape="1">
                <a:blip r:embed="rId5"/>
                <a:stretch>
                  <a:fillRect l="-593" t="-1488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663" y="3505200"/>
            <a:ext cx="459867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4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40032" y="619631"/>
            <a:ext cx="4063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33400" y="1524000"/>
                <a:ext cx="8229600" cy="49943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poate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scrie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d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𝜓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)</m:t>
                                  </m:r>
                                </m:e>
                              </m:d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nary>
                    </m:oMath>
                  </m:oMathPara>
                </a14:m>
                <a:endParaRPr lang="en-US" b="0" i="1" dirty="0" smtClean="0">
                  <a:latin typeface="Cambria Math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d>
                          <m:d>
                            <m:dPr>
                              <m:begChr m:val="{"/>
                              <m:endChr m:val="}"/>
                              <m:ctrlPr>
                                <a:rPr lang="en-US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  <a:cs typeface="Times New Roman" panose="020206030504050203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  <a:cs typeface="Times New Roman" panose="020206030504050203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  <a:cs typeface="Times New Roman" panose="02020603050405020304" pitchFamily="18" charset="0"/>
                                        </a:rPr>
                                        <m:t>𝜓</m:t>
                                      </m:r>
                                      <m:d>
                                        <m:dPr>
                                          <m:ctrlP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  <a:cs typeface="Times New Roman" panose="020206030504050203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</m:func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𝑗𝑠𝑖𝑛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[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𝜓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</m:e>
                              </m:d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]</m:t>
                              </m:r>
                            </m:e>
                          </m:d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nary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Tinand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seama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proprietatile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paritate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imparitate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arumentul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densitatii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spectrale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rezulta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just"/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𝑐𝑜𝑠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𝜓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d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nary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Sau</a:t>
                </a:r>
              </a:p>
              <a:p>
                <a:pPr indent="457200" algn="just"/>
                <a:endParaRPr lang="en-US" dirty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d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𝑐𝑜𝑠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𝜓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d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nary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524000"/>
                <a:ext cx="8229600" cy="4994381"/>
              </a:xfrm>
              <a:prstGeom prst="rect">
                <a:avLst/>
              </a:prstGeom>
              <a:blipFill rotWithShape="1">
                <a:blip r:embed="rId5"/>
                <a:stretch>
                  <a:fillRect l="-667" t="-611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817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40032" y="619631"/>
            <a:ext cx="4063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33400" y="1524000"/>
                <a:ext cx="8229600" cy="4862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constata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ca: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𝑛𝑐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𝑇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𝑗𝑛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,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=1, 2, 3, ...  </m:t>
                      </m:r>
                    </m:oMath>
                  </m:oMathPara>
                </a14:m>
                <a:endParaRPr lang="en-US" b="0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Amplitudinile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𝑛𝑐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sunt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proportionale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esantionele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densitatii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spectrale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la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frecventele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indent="457200" algn="just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noteaza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transformata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Fourier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directa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inversa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: 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ℱ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,      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ℱ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Alteori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corespondenta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biunivoca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dintre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cele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doua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indicata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prin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)↔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𝑋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Teoremele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transformatei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Fourier: 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teorema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intarzierii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↔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l-GR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  <m:sSub>
                            <m:sSubPr>
                              <m:ctrlPr>
                                <a:rPr lang="el-GR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sup>
                      </m:sSup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</m:oMath>
                  </m:oMathPara>
                </a14:m>
                <a:endParaRPr lang="en-US" b="0" i="1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teorema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comprimarii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dilatarii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axei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timpului</a:t>
                </a:r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𝑘𝑡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)↔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den>
                    </m:f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𝑗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𝜔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den>
                    </m:f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i="1" dirty="0" err="1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t</a:t>
                </a:r>
                <a:r>
                  <a:rPr lang="en-US" i="1" dirty="0" err="1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eorema</a:t>
                </a:r>
                <a:r>
                  <a:rPr lang="en-US" i="1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derivarii</a:t>
                </a:r>
                <a:r>
                  <a:rPr lang="en-US" i="1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in </a:t>
                </a:r>
                <a:r>
                  <a:rPr lang="en-US" i="1" dirty="0" err="1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raport</a:t>
                </a:r>
                <a:r>
                  <a:rPr lang="en-US" i="1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cu </a:t>
                </a:r>
                <a:r>
                  <a:rPr lang="en-US" i="1" dirty="0" err="1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timpul</a:t>
                </a:r>
                <a:endParaRPr lang="en-US" i="1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𝑋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i="1" dirty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524000"/>
                <a:ext cx="8229600" cy="4862357"/>
              </a:xfrm>
              <a:prstGeom prst="rect">
                <a:avLst/>
              </a:prstGeom>
              <a:blipFill rotWithShape="1">
                <a:blip r:embed="rId5"/>
                <a:stretch>
                  <a:fillRect l="-667" t="-627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227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40032" y="619631"/>
            <a:ext cx="4063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33400" y="1524000"/>
                <a:ext cx="8229600" cy="52873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teorema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integrarii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raport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timpul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𝑑𝑡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↔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eorema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tranlatiei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spectrului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func>
                        <m:func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↔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  <m:sup/>
                              </m:sSubSup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  <m:sup/>
                              </m:sSubSup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eorema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convolutiei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domeniul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frecventa</a:t>
                </a:r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↔</m:t>
                      </m:r>
                      <m:f>
                        <m:fPr>
                          <m:ctrlPr>
                            <a:rPr lang="en-US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en-US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</m:d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𝜆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=</m:t>
                          </m:r>
                        </m:e>
                      </m:nary>
                      <m:f>
                        <m:fPr>
                          <m:ctrl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</m:d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</m:d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</m:nary>
                    </m:oMath>
                  </m:oMathPara>
                </a14:m>
                <a:endParaRPr lang="en-US" i="1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mai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noteaza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↔</m:t>
                      </m:r>
                      <m:f>
                        <m:fPr>
                          <m:ctrlPr>
                            <a:rPr lang="en-US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∗</m:t>
                          </m:r>
                          <m:sSub>
                            <m:sSubPr>
                              <m:ctrlPr>
                                <a:rPr lang="en-US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Teorema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convolutiei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domeniul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timp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↔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</m:d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</m:d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𝜆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=</m:t>
                          </m:r>
                        </m:e>
                      </m:nary>
                      <m:f>
                        <m:fPr>
                          <m:ctrl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ctrl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</m:d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</m:d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</m:nary>
                    </m:oMath>
                  </m:oMathPara>
                </a14:m>
                <a:endParaRPr lang="en-US" i="1" dirty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algn="ctr"/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524000"/>
                <a:ext cx="8229600" cy="5287345"/>
              </a:xfrm>
              <a:prstGeom prst="rect">
                <a:avLst/>
              </a:prstGeom>
              <a:blipFill rotWithShape="1">
                <a:blip r:embed="rId5"/>
                <a:stretch>
                  <a:fillRect l="-667" t="-5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232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40032" y="619631"/>
            <a:ext cx="4063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Fourier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33400" y="1524000"/>
                <a:ext cx="8229600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eorema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simetriei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</m:oMath>
                  </m:oMathPara>
                </a14:m>
                <a:endParaRPr lang="en-US" b="0" i="1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↔2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</m:oMath>
                  </m:oMathPara>
                </a14:m>
                <a:endParaRPr lang="en-US" b="0" i="1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Daca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functia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para in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raport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cu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variabila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𝜔</m:t>
                    </m:r>
                  </m:oMath>
                </a14:m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obtine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𝑋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)↔2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i="1" dirty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algn="ctr"/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524000"/>
                <a:ext cx="8229600" cy="2031325"/>
              </a:xfrm>
              <a:prstGeom prst="rect">
                <a:avLst/>
              </a:prstGeom>
              <a:blipFill rotWithShape="1">
                <a:blip r:embed="rId5"/>
                <a:stretch>
                  <a:fillRect l="-519" t="-15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332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07020" y="619631"/>
            <a:ext cx="3129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discrete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33400" y="1524000"/>
                <a:ext cx="8229600" cy="4247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Prin definiție , un semnal în timp discret este o secvență de valori numerice, reale sau complexe, fiind definit prin valorile acestuia, măsurate la momente discrete în timp.</a:t>
                </a:r>
              </a:p>
              <a:p>
                <a:pPr indent="457200" algn="just"/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Discretizarea semnalelor poate fi uniformă cu un pas de eșantionare</a:t>
                </a:r>
                <a:r>
                  <a:rPr lang="vi-VN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𝑐𝑜𝑛𝑠𝑡</m:t>
                    </m:r>
                  </m:oMath>
                </a14:m>
                <a:r>
                  <a:rPr lang="vi-V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 neuniformă atunci când pasul de eșantionare este variabil (în literatură se utilizează și notația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sub>
                    </m:sSub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vi-VN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 obicei discretizarea se face uniform. Secvențele numerice ale semnalelor se notează de obicei cu următoarele: 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vi-VN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   , 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 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vi-VN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d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   , 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= </m:t>
                      </m:r>
                      <m:acc>
                        <m:accPr>
                          <m:chr m:val="̅"/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vi-VN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]</m:t>
                          </m:r>
                        </m:e>
                      </m:d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   , 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= </m:t>
                      </m:r>
                      <m:acc>
                        <m:accPr>
                          <m:chr m:val="̅"/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= </m:t>
                      </m:r>
                      <m:acc>
                        <m:accPr>
                          <m:chr m:val="̅"/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= </m:t>
                      </m:r>
                      <m:acc>
                        <m:accPr>
                          <m:chr m:val="̅"/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i="1">
                          <a:latin typeface="Cambria Math"/>
                          <a:cs typeface="Times New Roman" panose="02020603050405020304" pitchFamily="18" charset="0"/>
                        </a:rPr>
                        <m:t>= </m:t>
                      </m:r>
                      <m:acc>
                        <m:accPr>
                          <m:chr m:val="̅"/>
                          <m:ctrlP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  <a:cs typeface="Times New Roman" panose="020206030504050203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, </m:t>
                      </m:r>
                    </m:oMath>
                  </m:oMathPara>
                </a14:m>
                <a:endParaRPr lang="en-US" b="0" i="1" dirty="0" smtClean="0">
                  <a:latin typeface="Cambria Math"/>
                  <a:cs typeface="Times New Roman" panose="02020603050405020304" pitchFamily="18" charset="0"/>
                </a:endParaRPr>
              </a:p>
              <a:p>
                <a:pPr indent="45720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𝑡</m:t>
                      </m:r>
                    </m:oMath>
                  </m:oMathPara>
                </a14:m>
                <a:endParaRPr lang="en-US" b="0" i="1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vi-V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intervalul de variație pentru variabila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vi-VN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 care este definit semnalul </a:t>
                </a:r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</a:t>
                </a:r>
                <a:endParaRPr lang="vi-V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524000"/>
                <a:ext cx="8229600" cy="4247317"/>
              </a:xfrm>
              <a:prstGeom prst="rect">
                <a:avLst/>
              </a:prstGeom>
              <a:blipFill rotWithShape="1">
                <a:blip r:embed="rId5"/>
                <a:stretch>
                  <a:fillRect l="-667" t="-717" r="-593" b="-1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451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n\Desktop\sigla UT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79" y="533400"/>
            <a:ext cx="137734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91273" cy="7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07020" y="619631"/>
            <a:ext cx="3129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Semnale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discrete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2895600" cy="329184"/>
          </a:xfrm>
        </p:spPr>
        <p:txBody>
          <a:bodyPr/>
          <a:lstStyle/>
          <a:p>
            <a:fld id="{F58F63CB-467A-4CE5-9AC0-6B8F2ABAE2B3}" type="datetime1">
              <a:rPr lang="en-US" sz="1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24-Jan-17</a:t>
            </a:fld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1066800" cy="329184"/>
          </a:xfrm>
        </p:spPr>
        <p:txBody>
          <a:bodyPr/>
          <a:lstStyle/>
          <a:p>
            <a:fld id="{8898DE1F-D653-447B-8DE3-08AFE78CFCEA}" type="slidenum"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33400" y="1524000"/>
                <a:ext cx="8229600" cy="3139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algn="just"/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Notațiile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sub>
                    </m:sSub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[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vi-V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vi-VN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și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reprezintă valoarea eșantionului de ordin k – la momentul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sSub>
                      <m:sSubPr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(sau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). Primele trei notații sunt mai sugestive dar mai greoaie în procesul de editare. În continuare s-a adoptat notația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 înțelege din context că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[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vi-V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reprezintă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fie semnalul discret în sine, fie valoarea eșantionului la momentul discretizării. Dacă semnalul în timp continuu este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vi-V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semnalul în timp discret se va nota: 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endParaRPr lang="vi-VN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r>
                  <a:rPr lang="vi-VN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≡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)≡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𝑘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𝑒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ctr"/>
                <a:endParaRPr lang="vi-V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/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Scalarea axei absciselor în reprezentarea semnalului discret se face prin raportarea timpului la pasul de eșantionarea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vi-V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524000"/>
                <a:ext cx="8229600" cy="3139321"/>
              </a:xfrm>
              <a:prstGeom prst="rect">
                <a:avLst/>
              </a:prstGeom>
              <a:blipFill rotWithShape="1">
                <a:blip r:embed="rId5"/>
                <a:stretch>
                  <a:fillRect l="-667" t="-971" r="-593" b="-2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208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1095</TotalTime>
  <Words>1405</Words>
  <Application>Microsoft Office PowerPoint</Application>
  <PresentationFormat>On-screen Show (4:3)</PresentationFormat>
  <Paragraphs>125</Paragraphs>
  <Slides>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Clarity</vt:lpstr>
      <vt:lpstr>Procesarea Semnalelor de Masura Curs 4  Transformata Fourier, semnale discrete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Calin Muresan</dc:creator>
  <cp:lastModifiedBy>Calin</cp:lastModifiedBy>
  <cp:revision>78</cp:revision>
  <dcterms:created xsi:type="dcterms:W3CDTF">2013-05-16T08:39:36Z</dcterms:created>
  <dcterms:modified xsi:type="dcterms:W3CDTF">2017-01-24T14:15:00Z</dcterms:modified>
</cp:coreProperties>
</file>