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73" autoAdjust="0"/>
  </p:normalViewPr>
  <p:slideViewPr>
    <p:cSldViewPr>
      <p:cViewPr varScale="1">
        <p:scale>
          <a:sx n="111" d="100"/>
          <a:sy n="111" d="100"/>
        </p:scale>
        <p:origin x="161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789A-A399-4D15-84AE-3FB3CB7CE743}" type="datetimeFigureOut">
              <a:rPr lang="en-US" smtClean="0"/>
              <a:t>02-Oct-17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5A13-B34D-49CD-B95C-157819341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95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0A75B-12C8-44F3-B601-2BD84BB03E5D}" type="datetimeFigureOut">
              <a:rPr lang="en-US" smtClean="0"/>
              <a:t>02-Oct-17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31194-A2D5-4E68-82E2-F48BFE8BDB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5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11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CB1E-BB95-4B8B-824B-2302D31B925C}" type="datetime1">
              <a:rPr lang="en-US" smtClean="0"/>
              <a:t>02-Oct-17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6781-C1BA-46A1-80D2-3B46967960B1}" type="datetime1">
              <a:rPr lang="en-US" smtClean="0"/>
              <a:t>02-Oct-17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CB87-EA1A-4154-8E24-FB52766093E6}" type="datetime1">
              <a:rPr lang="en-US" smtClean="0"/>
              <a:t>02-Oct-17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0466E-75E7-4884-820A-7B243003D9F8}" type="datetime1">
              <a:rPr lang="en-US" smtClean="0"/>
              <a:t>02-Oct-17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42BE-D1AC-46F4-B0B1-F738BA3A5508}" type="datetime1">
              <a:rPr lang="en-US" smtClean="0"/>
              <a:t>02-Oct-17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06BB-CD44-4D64-A6E9-FBB9AE457B3D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CA27-535B-43D4-A50F-89757F54C91D}" type="datetime1">
              <a:rPr lang="en-US" smtClean="0"/>
              <a:t>02-Oct-17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292F-1805-4CB5-9098-CE2AE3A263CD}" type="datetime1">
              <a:rPr lang="en-US" smtClean="0"/>
              <a:t>02-Oct-17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1CFD-CBDA-4CDD-9567-880876716327}" type="datetime1">
              <a:rPr lang="en-US" smtClean="0"/>
              <a:t>02-Oct-17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5C89-E088-40E4-B50C-EFCCBD33BA6D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0DFA-FDD0-4610-9180-A0E9B07AD37D}" type="datetime1">
              <a:rPr lang="en-US" smtClean="0"/>
              <a:t>02-Oct-17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F75BD2F-6B0F-4BA6-8C9C-86BEAE8CE12B}" type="datetime1">
              <a:rPr lang="en-US" smtClean="0"/>
              <a:t>02-Oct-17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839200" cy="1927225"/>
          </a:xfrm>
        </p:spPr>
        <p:txBody>
          <a:bodyPr/>
          <a:lstStyle/>
          <a:p>
            <a:pPr algn="ctr"/>
            <a:r>
              <a:rPr lang="en-US" sz="2800" b="1" dirty="0" err="1" smtClean="0"/>
              <a:t>Procesarea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Semnalelor</a:t>
            </a:r>
            <a:r>
              <a:rPr lang="en-US" sz="2800" b="1" dirty="0" smtClean="0"/>
              <a:t> de </a:t>
            </a:r>
            <a:r>
              <a:rPr lang="en-US" sz="2800" b="1" dirty="0" err="1" smtClean="0"/>
              <a:t>Masura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Curs 1 </a:t>
            </a:r>
            <a:br>
              <a:rPr lang="en-US" sz="2800" b="1" dirty="0" smtClean="0"/>
            </a:br>
            <a:r>
              <a:rPr lang="en-US" sz="2800" b="1" dirty="0" err="1" smtClean="0"/>
              <a:t>Semnale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Electrice</a:t>
            </a:r>
            <a:endParaRPr lang="ro-RO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872" y="4343400"/>
            <a:ext cx="6705600" cy="381000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tx1"/>
                </a:solidFill>
              </a:rPr>
              <a:t>As. dr. </a:t>
            </a:r>
            <a:r>
              <a:rPr lang="en-US" dirty="0" err="1" smtClean="0">
                <a:solidFill>
                  <a:schemeClr val="tx1"/>
                </a:solidFill>
              </a:rPr>
              <a:t>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vi-VN" dirty="0" smtClean="0">
                <a:solidFill>
                  <a:schemeClr val="tx1"/>
                </a:solidFill>
              </a:rPr>
              <a:t>Călin MUREŞAN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an\Desktop\sigla UTC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986561" cy="80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8F90-2330-4774-A55A-84F8103839B9}" type="datetime1">
              <a:rPr lang="en-US" smtClean="0">
                <a:solidFill>
                  <a:srgbClr val="FF0000"/>
                </a:solidFill>
              </a:rPr>
              <a:t>02-Oct-17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</a:rPr>
              <a:t>1</a:t>
            </a:fld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57197" y="1799336"/>
                <a:ext cx="8455924" cy="42473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/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numește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 modul valorii maxime a mărimii sinusoidale și este, evident, coeficientul pozitiv al sinusului în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expresi</a:t>
                </a:r>
                <a:r>
                  <a:rPr lang="en-US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ei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anterioare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notează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(uneori, </a:t>
                </a:r>
                <a:r>
                  <a:rPr lang="en-US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dacă acest nu este utilizat pentru valoarea efectivă a mărimii </a:t>
                </a:r>
                <a:r>
                  <a:rPr lang="en-US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vi-VN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numește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fază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argumentul, dependent liniar de timp, al sinusului din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expresi</a:t>
                </a:r>
                <a:r>
                  <a:rPr lang="en-US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ei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anterioare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adică unghiul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𝛾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vi-VN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numește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fază inițială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valoarea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𝛾</m:t>
                    </m:r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fazei în momentul inițial (t=0). </a:t>
                </a:r>
                <a:endPara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vi-VN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Coeficientul pozitiv al timpului în expresia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𝛾</m:t>
                    </m:r>
                  </m:oMath>
                </a14:m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fazei a fost notat cu </a:t>
                </a:r>
                <a14:m>
                  <m:oMath xmlns:m="http://schemas.openxmlformats.org/officeDocument/2006/math">
                    <m:r>
                      <a:rPr lang="vi-VN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deoarece e chiar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pulsația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(frecvența unghiulară) funcții periodice de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timp. </a:t>
                </a:r>
                <a:endPara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vi-VN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Valoarea medie pe un număr n întreg de perioade a unei mărimi sinusoidale este nulă. </a:t>
                </a:r>
              </a:p>
              <a:p>
                <a:pPr indent="457200" algn="just"/>
                <a:endParaRPr 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7" y="1799336"/>
                <a:ext cx="8455924" cy="4247317"/>
              </a:xfrm>
              <a:prstGeom prst="rect">
                <a:avLst/>
              </a:prstGeom>
              <a:blipFill rotWithShape="1">
                <a:blip r:embed="rId5"/>
                <a:stretch>
                  <a:fillRect l="-577" t="-717" r="-2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564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57197" y="1799336"/>
            <a:ext cx="8455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Valoarea efectivă a unei mărimi sinusoidale se calculează cu </a:t>
            </a:r>
            <a:r>
              <a:rPr lang="vi-V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relația: </a:t>
            </a:r>
            <a:endParaRPr lang="vi-V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075918"/>
              </p:ext>
            </p:extLst>
          </p:nvPr>
        </p:nvGraphicFramePr>
        <p:xfrm>
          <a:off x="2084388" y="2295525"/>
          <a:ext cx="4822825" cy="392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6" imgW="3111480" imgH="2539800" progId="Equation.3">
                  <p:embed/>
                </p:oleObj>
              </mc:Choice>
              <mc:Fallback>
                <p:oleObj name="Equation" r:id="rId6" imgW="3111480" imgH="2539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4388" y="2295525"/>
                        <a:ext cx="4822825" cy="3921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356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830352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Noţiuni</a:t>
            </a:r>
            <a:r>
              <a:rPr lang="en-GB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introductive</a:t>
            </a:r>
            <a:endParaRPr lang="en-US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en-GB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Semnalele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intervin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circuitele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sistemele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pot fi </a:t>
            </a:r>
            <a:r>
              <a:rPr lang="en-GB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deterministe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înt</a:t>
            </a:r>
            <a:r>
              <a:rPr lang="ro-RO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lang="en-GB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mplătoare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semnal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determinist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dacă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exprimat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mobil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funcţie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457200"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dirty="0" smtClean="0"/>
              <a:t>           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amplitudine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 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pulsatie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 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faza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initiala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  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timp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410188"/>
              </p:ext>
            </p:extLst>
          </p:nvPr>
        </p:nvGraphicFramePr>
        <p:xfrm>
          <a:off x="3468688" y="3352800"/>
          <a:ext cx="209391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6" imgW="1206360" imgH="203040" progId="Equation.3">
                  <p:embed/>
                </p:oleObj>
              </mc:Choice>
              <mc:Fallback>
                <p:oleObj name="Equation" r:id="rId6" imgW="12063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68688" y="3352800"/>
                        <a:ext cx="2093912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40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1772483"/>
            <a:ext cx="830352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GB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</a:t>
            </a:r>
            <a:r>
              <a:rPr lang="en-GB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determinist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calculat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orice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moment t,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fiind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previ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ibil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moment de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nelimitat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aceasta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determinist nu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purtător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informaţie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Informaţia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context se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referă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proprietatea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semnalului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fi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fiecare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moment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următor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diferit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de a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aduce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noutăţi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en-GB" b="1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</a:t>
            </a:r>
            <a:r>
              <a:rPr lang="en-GB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întîmplător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exprimabil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vreo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x(t), el nu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previzibil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aceea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conţine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cantitate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informaţie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Asupra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evoluţiei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viitoare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semnalului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întîmplător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pot face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aprecieri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probabilistice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en-GB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determinist este utilizat ca un semnal de </a:t>
            </a:r>
            <a:r>
              <a:rPr lang="ro-RO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ro-RO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semnal util pentru verificarea şi reglajul sistemului.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 de </a:t>
            </a:r>
            <a:r>
              <a:rPr lang="ro-RO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măsurare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poate fi determinist sau aleator în funcţie de mesajul de măsurare care poate fi previzibil, exprimabil analitic sau neprevizibil şi nedeterminabil ci doar estimabil cu o anumită probabilitate într-un anumit interval de valori.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Semnalele pot fi </a:t>
            </a:r>
            <a:r>
              <a:rPr lang="ro-RO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</a:t>
            </a:r>
            <a:r>
              <a:rPr lang="ro-RO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ro-RO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discontinue</a:t>
            </a:r>
            <a:r>
              <a:rPr lang="ro-RO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Discontinuităţile semnalelor realizabile fizic sunt finite – numai prin idealizări sau sunt concepute semnale cu discontinuităţi </a:t>
            </a:r>
            <a:r>
              <a:rPr lang="ro-RO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infinite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40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40" y="1905000"/>
            <a:ext cx="397672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28800"/>
            <a:ext cx="3982503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000" y="5257800"/>
            <a:ext cx="74624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lphaLcParenR"/>
            </a:pP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 continuu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 discontinuu (în sens matematic, discontinuitate de prima speţă)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93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38200" y="4800600"/>
            <a:ext cx="74624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lphaLcParenR" startAt="3"/>
            </a:pP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 discretizat (eşantionat)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 startAt="3"/>
            </a:pP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 discretizat (eşantionat) şi cuantizat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o-RO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 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cuantizat (discretizare pe axa timpului şi cuantizare de niveluri) conduce la formarea semnalelor </a:t>
            </a:r>
            <a:r>
              <a:rPr lang="ro-RO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numerice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(sau digitale).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39" y="2133600"/>
            <a:ext cx="396904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01318"/>
            <a:ext cx="3753853" cy="262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356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199" y="1896070"/>
            <a:ext cx="8455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o-RO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Valoare instantanee 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valoarea pe care o mărime variabilă o are într-un moment oarecare </a:t>
            </a:r>
            <a:r>
              <a:rPr lang="ro-RO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se 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notează cu literă mică a simbolului stabilit prin convenție pentru mărimea </a:t>
            </a:r>
            <a:r>
              <a:rPr lang="ro-RO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respectivă.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57199" y="2886670"/>
            <a:ext cx="8455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o-RO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Mărime periodică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o-RO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mărime variabilă a cărei succesiune de valori se reproduce în aceeași ordine, după trecerea unor intervale de timp egale. Valoarea instantanee a unei mărimi periodice e o funcție periodică de </a:t>
            </a:r>
            <a:r>
              <a:rPr lang="ro-RO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x(t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definiție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satisface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condiția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791935"/>
              </p:ext>
            </p:extLst>
          </p:nvPr>
        </p:nvGraphicFramePr>
        <p:xfrm>
          <a:off x="3771900" y="4038600"/>
          <a:ext cx="1600200" cy="374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Equation" r:id="rId6" imgW="901309" imgH="203112" progId="Equation.3">
                  <p:embed/>
                </p:oleObj>
              </mc:Choice>
              <mc:Fallback>
                <p:oleObj name="Equation" r:id="rId6" imgW="901309" imgH="203112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1900" y="4038600"/>
                        <a:ext cx="1600200" cy="3745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457198" y="4724400"/>
                <a:ext cx="8455925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/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Pentru orice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în care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 o constantă, numită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perioadă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egală cu cel mai mic interval de timp, după care se reproduc în aceeași ordine caracteristicile fenomenului periodic. Rezultă imediat că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)≡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𝑛𝑇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 un număr întreg pozitiv sau negativ. </a:t>
                </a:r>
                <a:endParaRPr 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8" y="4724400"/>
                <a:ext cx="8455925" cy="1200329"/>
              </a:xfrm>
              <a:prstGeom prst="rect">
                <a:avLst/>
              </a:prstGeom>
              <a:blipFill rotWithShape="1">
                <a:blip r:embed="rId8"/>
                <a:stretch>
                  <a:fillRect l="-577" t="-2538" r="-577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42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197" y="1905000"/>
            <a:ext cx="8455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Numărul de perioade cuprins în unitatea de timp se numește </a:t>
            </a:r>
            <a:r>
              <a:rPr lang="vi-V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frecvența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mărimii periodice, iar produsul frecvenței </a:t>
            </a:r>
            <a:r>
              <a:rPr lang="vi-V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</a:t>
            </a:r>
            <a:r>
              <a:rPr lang="vi-V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numește </a:t>
            </a:r>
            <a:r>
              <a:rPr lang="vi-V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pulsația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vi-V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frecvența unghiulară 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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vi-V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mărimii periodice (uneori, frecvența fundamentală, respectiv pulsația fundamentală). Între frecvență, pulsație și perioadă rezultă relațiile: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19200" y="3276600"/>
                <a:ext cx="1397242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𝑓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3276600"/>
                <a:ext cx="1397242" cy="61279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595395" y="3276664"/>
                <a:ext cx="1690591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</a:rPr>
                        <m:t>=2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95" y="3276664"/>
                <a:ext cx="1690591" cy="61279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232070" y="3398332"/>
                <a:ext cx="11292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b="0" i="1" smtClean="0">
                          <a:latin typeface="Cambria Math"/>
                        </a:rPr>
                        <m:t>=2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070" y="3398332"/>
                <a:ext cx="1129220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57196" y="4038600"/>
                <a:ext cx="8455925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/>
                <a:r>
                  <a:rPr lang="ro-RO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Unitatea de frecvență se numește </a:t>
                </a:r>
                <a:r>
                  <a:rPr lang="ro-RO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hertz </a:t>
                </a:r>
                <a:r>
                  <a:rPr lang="ro-RO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(Hz</a:t>
                </a:r>
                <a:r>
                  <a:rPr lang="ro-RO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o-RO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Valoare de vârf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cea mai mare valoare instantanee atinsă de o mărime periodică în decursul unei perioade; dacă valoarea instantanee este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valoarea de vârf se notează cu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vi-VN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Valoarea medie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media aritmetică a valorilor instantanee ale unei mărimi variabile într-un anumit interval de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timp: </a:t>
                </a:r>
                <a:endPara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6" y="4038600"/>
                <a:ext cx="8455925" cy="1477328"/>
              </a:xfrm>
              <a:prstGeom prst="rect">
                <a:avLst/>
              </a:prstGeom>
              <a:blipFill rotWithShape="1">
                <a:blip r:embed="rId8"/>
                <a:stretch>
                  <a:fillRect l="-577" t="-2066" r="-1947" b="-53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193450" y="5515928"/>
                <a:ext cx="2757100" cy="74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𝑚𝑒𝑑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nary>
                        <m:nary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sup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450" y="5515928"/>
                <a:ext cx="2757100" cy="74430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92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639743" y="2872412"/>
                <a:ext cx="2090829" cy="747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  <m:nary>
                        <m:nary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9743" y="2872412"/>
                <a:ext cx="2090829" cy="74783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457196" y="3733800"/>
            <a:ext cx="84559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 nu depinde de valoarea inițială  a intervalului. Se va folosi simbolul ~ (tilda) plasat deasupra unei expresii cu valori instantanee, pentru a indica operația de calcul a valorii medii a acelei expresii. 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vi-V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Valoarea efectivă (sau eficace) 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unei mărimi periodice: rădăcina pătrată a medie pătratelor valorilor instantanee ale unei mărimi periodice în timp de o perioadă: 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57197" y="1799336"/>
                <a:ext cx="8455924" cy="95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/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 cazul mărimilor periodice, când nu se menționează explicit altfel, intervalul de timp se consideră egal cu o perioadă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Valoarea medie a mărimii periodice </a:t>
                </a:r>
                <a:r>
                  <a:rPr lang="en-US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notează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vi-VN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7" y="1799336"/>
                <a:ext cx="8455924" cy="956480"/>
              </a:xfrm>
              <a:prstGeom prst="rect">
                <a:avLst/>
              </a:prstGeom>
              <a:blipFill rotWithShape="1">
                <a:blip r:embed="rId6"/>
                <a:stretch>
                  <a:fillRect l="-577" t="-3185" r="-577" b="-5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228427" y="5213216"/>
                <a:ext cx="2687146" cy="1169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𝑇</m:t>
                              </m:r>
                            </m:den>
                          </m:f>
                          <m:nary>
                            <m:naryPr>
                              <m:limLoc m:val="undOvr"/>
                              <m:ctrlP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sub>
                            <m:sup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𝑑𝑡</m:t>
                              </m:r>
                            </m:e>
                          </m:nary>
                        </m:e>
                      </m:rad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</a:rPr>
                        <m:t>&gt;0</m:t>
                      </m:r>
                    </m:oMath>
                  </m:oMathPara>
                </a14:m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8427" y="5213216"/>
                <a:ext cx="2687146" cy="116993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08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911930" y="609600"/>
            <a:ext cx="332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02-Oct-17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61692" y="2477395"/>
                <a:ext cx="4046942" cy="747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  <m:nary>
                        <m:nary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𝑑𝑡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</a:rPr>
                                <m:t>𝑇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</m:e>
                      </m:nary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)=0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1692" y="2477395"/>
                <a:ext cx="4046942" cy="74783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457197" y="1799336"/>
            <a:ext cx="8455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vi-V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Mărime alternativă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mărime periodică a cărei valoare medie în cursul unei perioade este nulă: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57201" y="3352800"/>
                <a:ext cx="845592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/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𝐴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respectiv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</m:sup>
                    </m:sSup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sunt modulele integratelor funcții </a:t>
                </a:r>
                <a:r>
                  <a:rPr lang="en-US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x(t)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 intervalele în 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care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&lt; 0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respectiv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&gt; 0</a:t>
                </a:r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vi-VN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 pulsatorie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mărime periodică a cărei valoare instantanee nu are schimbare de semn: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≥0</m:t>
                    </m:r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≤0</m:t>
                    </m:r>
                  </m:oMath>
                </a14:m>
                <a:r>
                  <a:rPr lang="vi-VN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 sinusoidale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Se numește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 sinusoidală 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</a:t>
                </a:r>
                <a:r>
                  <a:rPr lang="vi-VN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 armonică</a:t>
                </a:r>
                <a:r>
                  <a:rPr lang="vi-VN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o mărime alternativă a cărei expresie ca funcție de timp poate fi scrisă sub forma “în sinus”: 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1" y="3352800"/>
                <a:ext cx="8455924" cy="1754326"/>
              </a:xfrm>
              <a:prstGeom prst="rect">
                <a:avLst/>
              </a:prstGeom>
              <a:blipFill rotWithShape="1">
                <a:blip r:embed="rId6"/>
                <a:stretch>
                  <a:fillRect l="-577" t="-1736" r="-1154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98280" y="5146916"/>
                <a:ext cx="23474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𝑚𝑎𝑥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sin</m:t>
                      </m:r>
                      <m:r>
                        <a:rPr lang="en-US" b="0" i="1" smtClean="0">
                          <a:latin typeface="Cambria Math"/>
                        </a:rPr>
                        <m:t>⁡(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𝛾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8280" y="5146916"/>
                <a:ext cx="2347437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57201" y="5638800"/>
                <a:ext cx="845592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n-US" i="1" smtClean="0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0, 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𝜔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&gt;0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𝑠𝑖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 −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o-RO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sunt parametrii constanți, caracteristici mărimii: amplitudinea, pulsația și faza inițială. </a:t>
                </a:r>
                <a:endParaRPr 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1" y="5638800"/>
                <a:ext cx="8455920" cy="923330"/>
              </a:xfrm>
              <a:prstGeom prst="rect">
                <a:avLst/>
              </a:prstGeom>
              <a:blipFill rotWithShape="1">
                <a:blip r:embed="rId8"/>
                <a:stretch>
                  <a:fillRect l="-577" t="-3311" r="-5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497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504</TotalTime>
  <Words>864</Words>
  <Application>Microsoft Office PowerPoint</Application>
  <PresentationFormat>On-screen Show (4:3)</PresentationFormat>
  <Paragraphs>129</Paragraphs>
  <Slides>11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Symbol</vt:lpstr>
      <vt:lpstr>Times New Roman</vt:lpstr>
      <vt:lpstr>Clarity</vt:lpstr>
      <vt:lpstr>Equation</vt:lpstr>
      <vt:lpstr>Procesarea Semnalelor de Masura Curs 1  Semnale Electrice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</dc:creator>
  <cp:lastModifiedBy>Windows User</cp:lastModifiedBy>
  <cp:revision>47</cp:revision>
  <dcterms:created xsi:type="dcterms:W3CDTF">2013-05-16T08:39:36Z</dcterms:created>
  <dcterms:modified xsi:type="dcterms:W3CDTF">2017-10-02T07:31:50Z</dcterms:modified>
</cp:coreProperties>
</file>