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4" r:id="rId3"/>
    <p:sldId id="265" r:id="rId4"/>
    <p:sldId id="266" r:id="rId5"/>
    <p:sldId id="267" r:id="rId6"/>
    <p:sldId id="268" r:id="rId7"/>
    <p:sldId id="270" r:id="rId8"/>
    <p:sldId id="271" r:id="rId9"/>
    <p:sldId id="272" r:id="rId10"/>
    <p:sldId id="27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73" autoAdjust="0"/>
  </p:normalViewPr>
  <p:slideViewPr>
    <p:cSldViewPr>
      <p:cViewPr varScale="1">
        <p:scale>
          <a:sx n="109" d="100"/>
          <a:sy n="109" d="100"/>
        </p:scale>
        <p:origin x="163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9789A-A399-4D15-84AE-3FB3CB7CE743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D5A13-B34D-49CD-B95C-157819341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195645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0A75B-12C8-44F3-B601-2BD84BB03E5D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31194-A2D5-4E68-82E2-F48BFE8BDB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157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613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543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028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031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040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915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959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675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456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CB1E-BB95-4B8B-824B-2302D31B925C}" type="datetime1">
              <a:rPr lang="en-US" smtClean="0"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C6781-C1BA-46A1-80D2-3B46967960B1}" type="datetime1">
              <a:rPr lang="en-US" smtClean="0"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8CB87-EA1A-4154-8E24-FB52766093E6}" type="datetime1">
              <a:rPr lang="en-US" smtClean="0"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0466E-75E7-4884-820A-7B243003D9F8}" type="datetime1">
              <a:rPr lang="en-US" smtClean="0"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42BE-D1AC-46F4-B0B1-F738BA3A5508}" type="datetime1">
              <a:rPr lang="en-US" smtClean="0"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06BB-CD44-4D64-A6E9-FBB9AE457B3D}" type="datetime1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CA27-535B-43D4-A50F-89757F54C91D}" type="datetime1">
              <a:rPr lang="en-US" smtClean="0"/>
              <a:t>12/5/2016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292F-1805-4CB5-9098-CE2AE3A263CD}" type="datetime1">
              <a:rPr lang="en-US" smtClean="0"/>
              <a:t>12/5/2016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1CFD-CBDA-4CDD-9567-880876716327}" type="datetime1">
              <a:rPr lang="en-US" smtClean="0"/>
              <a:t>12/5/2016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5C89-E088-40E4-B50C-EFCCBD33BA6D}" type="datetime1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C0DFA-FDD0-4610-9180-A0E9B07AD37D}" type="datetime1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F75BD2F-6B0F-4BA6-8C9C-86BEAE8CE12B}" type="datetime1">
              <a:rPr lang="en-US" smtClean="0"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NUL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371600"/>
            <a:ext cx="8839200" cy="1927225"/>
          </a:xfrm>
        </p:spPr>
        <p:txBody>
          <a:bodyPr/>
          <a:lstStyle/>
          <a:p>
            <a:pPr algn="ctr"/>
            <a:r>
              <a:rPr lang="ro-RO" sz="2800" b="1" dirty="0" smtClean="0"/>
              <a:t>Determinarea parametri intiali ale semnalelor</a:t>
            </a:r>
            <a:endParaRPr lang="ro-RO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7872" y="4343400"/>
            <a:ext cx="6705600" cy="381000"/>
          </a:xfrm>
        </p:spPr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dirty="0" smtClean="0">
                <a:solidFill>
                  <a:schemeClr val="tx1"/>
                </a:solidFill>
              </a:rPr>
              <a:t>As. dr. </a:t>
            </a:r>
            <a:r>
              <a:rPr lang="en-US" dirty="0" err="1" smtClean="0">
                <a:solidFill>
                  <a:schemeClr val="tx1"/>
                </a:solidFill>
              </a:rPr>
              <a:t>ing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vi-VN" dirty="0" smtClean="0">
                <a:solidFill>
                  <a:schemeClr val="tx1"/>
                </a:solidFill>
              </a:rPr>
              <a:t>Călin MUREŞAN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Dan\Desktop\sigla UTC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986561" cy="80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8F90-2330-4774-A55A-84F8103839B9}" type="datetime1">
              <a:rPr lang="en-US" smtClean="0">
                <a:solidFill>
                  <a:srgbClr val="FF0000"/>
                </a:solidFill>
              </a:rPr>
              <a:t>12/5/2016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</a:rPr>
              <a:t>1</a:t>
            </a:fld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11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12/5/2016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Filtrare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liniara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457199" y="1905000"/>
                <a:ext cx="8229600" cy="2762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Definim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vectorul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fitrat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spectru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armonica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ordin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  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bar>
                      <m:barPr>
                        <m:pos m:val="top"/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bar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ba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Care are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urmatoarea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componenta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={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</m:t>
                      </m:r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0,0</m:t>
                      </m:r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,0</m:t>
                      </m:r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…,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0,</m:t>
                      </m:r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…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</m:t>
                      </m:r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0,0</m:t>
                      </m:r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}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Acestui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se aplica Transformata Fourier Discreta inversa si se obtine: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𝑇𝐹𝐷</m:t>
                          </m:r>
                        </m:e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</m:d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sub>
                      </m:sSub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∆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𝛾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𝑚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d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bar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ba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armonica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pentru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care s-a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realizata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filtratea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liniara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iar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reprezinta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ordinal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discretizare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corespunzatoar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armonicii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ordin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spectru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905000"/>
                <a:ext cx="8229600" cy="2762423"/>
              </a:xfrm>
              <a:prstGeom prst="rect">
                <a:avLst/>
              </a:prstGeom>
              <a:blipFill rotWithShape="0">
                <a:blip r:embed="rId4"/>
                <a:stretch>
                  <a:fillRect l="-593" t="-1325" r="-59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800" y="4428977"/>
            <a:ext cx="2648084" cy="11051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2060" y="4428977"/>
            <a:ext cx="2662368" cy="11051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9166" y="5564591"/>
            <a:ext cx="2207352" cy="12263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64537" y="5646821"/>
            <a:ext cx="2157413" cy="121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4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12/5/2016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Determinarea fazei initiale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199" y="1905000"/>
            <a:ext cx="8229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Calcularea fazei iniţiale este un lucru important în determinarea ulterioară a defazajului dintre două semnale în cazul în care aceste semnale sunt, de exemplu, tensiune şi curent, sau se doreşte a se vedea simetria unui sistem de tensiuni şi curenţi polifazat. </a:t>
            </a:r>
          </a:p>
          <a:p>
            <a:pPr indent="457200" algn="just"/>
            <a:endParaRPr lang="ro-RO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endParaRPr lang="ro-RO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693" y="3289774"/>
            <a:ext cx="5542612" cy="309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8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12/5/2016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Determinarea fazei initiale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457199" y="1905000"/>
                <a:ext cx="8229600" cy="42689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Fie </a:t>
                </a:r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𝐴𝑠𝑖𝑛</m:t>
                      </m:r>
                      <m:d>
                        <m:d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ro-RO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 timp discret acesta se scrie: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d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o-RO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𝐴𝑠𝑖𝑛</m:t>
                      </m:r>
                      <m:d>
                        <m:dPr>
                          <m:ctrl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ro-RO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ro-RO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   </m:t>
                      </m:r>
                      <m:r>
                        <m:rPr>
                          <m:sty m:val="p"/>
                        </m:rPr>
                        <a:rPr lang="ro-RO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n</m:t>
                      </m:r>
                      <m:r>
                        <a:rPr lang="ro-RO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bar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0,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bar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Aplicand transformata Fourier obtinem:</a:t>
                </a:r>
              </a:p>
              <a:p>
                <a:pPr indent="457200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𝑇𝐹𝐷</m:t>
                      </m:r>
                      <m:d>
                        <m:dPr>
                          <m:begChr m:val="{"/>
                          <m:endChr m:val="}"/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</m:d>
                        </m:e>
                      </m:d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  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bar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0,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bar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are urmatoare componenta:</a:t>
                </a:r>
              </a:p>
              <a:p>
                <a:pPr indent="457200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bar>
                            <m:barPr>
                              <m:pos m:val="top"/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bar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0,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bar>
                        </m:e>
                      </m:d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={0,0,…..,</m:t>
                      </m:r>
                      <m:sSub>
                        <m:sSub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,……,</m:t>
                      </m:r>
                      <m:sSub>
                        <m:sSubPr>
                          <m:ctrl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,….,0,0}</m:t>
                      </m:r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Iar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ro-RO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∙∆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den>
                    </m:f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sSub>
                          <m:sSubPr>
                            <m:ctrlP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este componenta spectrala complexa a semnalului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begChr m:val="["/>
                        <m:endChr m:val="]"/>
                        <m:ctrlP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 este egala cu : </a:t>
                </a:r>
              </a:p>
              <a:p>
                <a:pPr indent="457200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</m:t>
                          </m:r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sup>
                      </m:sSup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𝐴𝑐𝑜𝑠</m:t>
                      </m:r>
                      <m:d>
                        <m:dPr>
                          <m:ctrlPr>
                            <a:rPr lang="ro-RO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𝑗𝐴𝑠𝑖𝑛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sSub>
                        <m:sSubPr>
                          <m:ctrlP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ro-RO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 unde rezulta ca : </a:t>
                </a:r>
              </a:p>
              <a:p>
                <a:pPr indent="457200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𝑎𝑟𝑐𝑡𝑔</m:t>
                      </m:r>
                      <m:f>
                        <m:f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𝐼𝑚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{</m:t>
                          </m:r>
                          <m:sSub>
                            <m:sSubPr>
                              <m:ctrlP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sub>
                          </m:s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𝑅𝑒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{</m:t>
                          </m:r>
                          <m:sSub>
                            <m:sSubPr>
                              <m:ctrlP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ro-RO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sub>
                          </m:s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}</m:t>
                          </m:r>
                        </m:den>
                      </m:f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𝑎𝑟𝑐𝑡𝑔</m:t>
                      </m:r>
                      <m:f>
                        <m:f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𝐴𝑠𝑖𝑛</m:t>
                          </m:r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ro-RO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ro-R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𝐴𝑐𝑜𝑠</m:t>
                          </m:r>
                          <m:d>
                            <m:dPr>
                              <m:ctrlPr>
                                <a:rPr lang="ro-RO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ro-RO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905000"/>
                <a:ext cx="8229600" cy="4268926"/>
              </a:xfrm>
              <a:prstGeom prst="rect">
                <a:avLst/>
              </a:prstGeom>
              <a:blipFill rotWithShape="0">
                <a:blip r:embed="rId4"/>
                <a:stretch>
                  <a:fillRect t="-857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735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12/5/2016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Determinarea fazei initiale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397" y="1486642"/>
            <a:ext cx="4267201" cy="23719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7388" y="3976349"/>
            <a:ext cx="5609217" cy="267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9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12/5/2016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Determinare defazaj tensiune curent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936" y="2077349"/>
            <a:ext cx="70961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9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12/5/2016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Determinare factorului total de distorsiune THD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457199" y="1905000"/>
                <a:ext cx="8229600" cy="48628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Factorul total de distorsiune (Total Harmonic Distortion – THD) este un indicativ de calitate al sistemelor electrice. Se dă în procente şi are următoarea definiţie: </a:t>
                </a: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𝑇𝐻𝐷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nary>
                                <m:naryPr>
                                  <m:chr m:val="∑"/>
                                  <m:ctrlPr>
                                    <a:rPr lang="ro-RO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ro-RO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=2</m:t>
                                  </m:r>
                                </m:sub>
                                <m:sup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𝑀</m:t>
                                  </m:r>
                                </m:sup>
                                <m:e>
                                  <m:sSubSup>
                                    <m:sSubSupPr>
                                      <m:ctrlP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d>
                                        <m:dPr>
                                          <m:ctrlPr>
                                            <a:rPr lang="ro-RO" b="0" i="1" smtClean="0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ro-RO" b="0" i="1" smtClean="0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𝑚</m:t>
                                          </m:r>
                                        </m:e>
                                      </m:d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𝑒𝑓</m:t>
                                      </m:r>
                                    </m:sub>
                                    <m:sup>
                                      <m:r>
                                        <a:rPr lang="ro-RO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nary>
                            </m:e>
                          </m:rad>
                        </m:num>
                        <m:den>
                          <m:sSub>
                            <m:sSubPr>
                              <m:ctrlP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ro-RO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o-RO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d>
                              <m:r>
                                <a:rPr lang="ro-RO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𝑒𝑓</m:t>
                              </m:r>
                            </m:sub>
                          </m:sSub>
                        </m:den>
                      </m:f>
                      <m:r>
                        <a:rPr lang="ro-RO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∙100</m:t>
                      </m:r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d>
                          <m:dPr>
                            <m:ctrlP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</m:d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𝑒𝑓</m:t>
                        </m:r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este valoarea efectiva a armonicii de ordin </a:t>
                </a:r>
                <a:r>
                  <a:rPr lang="ro-RO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m,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d>
                          <m:dPr>
                            <m:ctrlP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ro-RO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d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𝑒𝑓</m:t>
                        </m:r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valoarea efectiva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semnalului la frecventa fundamentala, iar M este </a:t>
                </a:r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ordinul maxim pentru care se calculează  . În România, pentru tensiuni furnizate în joasă şi medie tensiune, acesta trebuie să fie mai mic de 8%, conform SR EN 50160/2011. Tot în acelaşi standard se prevede că ordinul maxim  al armonicii pentru care se calculează factorul total de distorsiune este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40.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Valoarea </a:t>
                </a:r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efectivă a unui semnal în timp discret se face prin trecerea de la integrală la sumă,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iar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𝑑𝑡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→∆</m:t>
                    </m: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de unde rezultă : </a:t>
                </a:r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ro-RO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𝑒𝑓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[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]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rad>
                    </m:oMath>
                  </m:oMathPara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905000"/>
                <a:ext cx="8229600" cy="4862870"/>
              </a:xfrm>
              <a:prstGeom prst="rect">
                <a:avLst/>
              </a:prstGeom>
              <a:blipFill rotWithShape="0">
                <a:blip r:embed="rId4"/>
                <a:stretch>
                  <a:fillRect l="-593" t="-753" r="-59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60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12/5/2016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Determinare factorului total de distorsiune THD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9771" y="1824037"/>
            <a:ext cx="6764455" cy="38107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0848" y="5743575"/>
            <a:ext cx="31623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49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12/5/2016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Determinare factorului total de distorsiune THD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3196" y="1496151"/>
            <a:ext cx="5077606" cy="21291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4774" y="3759522"/>
            <a:ext cx="3594450" cy="19953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8949" y="5895975"/>
            <a:ext cx="308610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60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12/5/2016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Filtrare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liniara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457199" y="1905000"/>
                <a:ext cx="8229600" cy="4826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Fie un semnal în timp continuu de forma : 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⁡(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𝛾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</m:d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Trecand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continuu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aplicand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TFD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obtinem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={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…,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}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reprezinta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component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spectrala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amornicei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orin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m,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iar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indeplineste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urmatoare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conditie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∙∆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∙∆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fundamentala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semnalului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egala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cu : 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∙∆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𝑓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defineste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un vector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lungime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N,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urmatoarea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componenta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mPr>
                        <m:mr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𝑣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bar>
                                  <m:barPr>
                                    <m:pos m:val="top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0,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𝑁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−1</m:t>
                                    </m:r>
                                  </m:e>
                                </m:bar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begChr m:val="{"/>
                                <m:endChr m:val="}"/>
                                <m:ctrlP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0,0,0…..,0,1,0,…..,0,1,0,…..0,0,0</m:t>
                                </m:r>
                              </m:e>
                            </m:d>
                          </m:e>
                        </m:mr>
                        <m:m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                                           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↓                   ↓</m:t>
                            </m:r>
                          </m:e>
                        </m:mr>
                        <m:m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                                                 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        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𝑁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</m:mr>
                      </m:m>
                    </m:oMath>
                  </m:oMathPara>
                </a14:m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905000"/>
                <a:ext cx="8229600" cy="4826771"/>
              </a:xfrm>
              <a:prstGeom prst="rect">
                <a:avLst/>
              </a:prstGeom>
              <a:blipFill rotWithShape="0">
                <a:blip r:embed="rId4"/>
                <a:stretch>
                  <a:fillRect t="-759" r="-59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619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1378</TotalTime>
  <Words>294</Words>
  <Application>Microsoft Office PowerPoint</Application>
  <PresentationFormat>On-screen Show (4:3)</PresentationFormat>
  <Paragraphs>102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Cambria Math</vt:lpstr>
      <vt:lpstr>Times New Roman</vt:lpstr>
      <vt:lpstr>Clarity</vt:lpstr>
      <vt:lpstr>Determinarea parametri intiali ale semnalelor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Calin Muresan</dc:creator>
  <cp:lastModifiedBy>Calin Muresan</cp:lastModifiedBy>
  <cp:revision>96</cp:revision>
  <dcterms:created xsi:type="dcterms:W3CDTF">2013-05-16T08:39:36Z</dcterms:created>
  <dcterms:modified xsi:type="dcterms:W3CDTF">2016-12-05T10:45:59Z</dcterms:modified>
</cp:coreProperties>
</file>