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  <p:sldId id="267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73" autoAdjust="0"/>
  </p:normalViewPr>
  <p:slideViewPr>
    <p:cSldViewPr>
      <p:cViewPr varScale="1">
        <p:scale>
          <a:sx n="111" d="100"/>
          <a:sy n="111" d="100"/>
        </p:scale>
        <p:origin x="161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9789A-A399-4D15-84AE-3FB3CB7CE743}" type="datetimeFigureOut">
              <a:rPr lang="en-US" smtClean="0"/>
              <a:t>11/21/2016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D5A13-B34D-49CD-B95C-157819341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195645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0A75B-12C8-44F3-B601-2BD84BB03E5D}" type="datetimeFigureOut">
              <a:rPr lang="en-US" smtClean="0"/>
              <a:t>11/21/2016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31194-A2D5-4E68-82E2-F48BFE8BDB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157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260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89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949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220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413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220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2935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613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CB1E-BB95-4B8B-824B-2302D31B925C}" type="datetime1">
              <a:rPr lang="en-US" smtClean="0"/>
              <a:t>11/21/2016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C6781-C1BA-46A1-80D2-3B46967960B1}" type="datetime1">
              <a:rPr lang="en-US" smtClean="0"/>
              <a:t>11/21/2016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8CB87-EA1A-4154-8E24-FB52766093E6}" type="datetime1">
              <a:rPr lang="en-US" smtClean="0"/>
              <a:t>11/21/2016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0466E-75E7-4884-820A-7B243003D9F8}" type="datetime1">
              <a:rPr lang="en-US" smtClean="0"/>
              <a:t>11/21/2016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42BE-D1AC-46F4-B0B1-F738BA3A5508}" type="datetime1">
              <a:rPr lang="en-US" smtClean="0"/>
              <a:t>11/21/2016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06BB-CD44-4D64-A6E9-FBB9AE457B3D}" type="datetime1">
              <a:rPr lang="en-US" smtClean="0"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CA27-535B-43D4-A50F-89757F54C91D}" type="datetime1">
              <a:rPr lang="en-US" smtClean="0"/>
              <a:t>11/21/2016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292F-1805-4CB5-9098-CE2AE3A263CD}" type="datetime1">
              <a:rPr lang="en-US" smtClean="0"/>
              <a:t>11/21/2016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1CFD-CBDA-4CDD-9567-880876716327}" type="datetime1">
              <a:rPr lang="en-US" smtClean="0"/>
              <a:t>11/21/2016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5C89-E088-40E4-B50C-EFCCBD33BA6D}" type="datetime1">
              <a:rPr lang="en-US" smtClean="0"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C0DFA-FDD0-4610-9180-A0E9B07AD37D}" type="datetime1">
              <a:rPr lang="en-US" smtClean="0"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F75BD2F-6B0F-4BA6-8C9C-86BEAE8CE12B}" type="datetime1">
              <a:rPr lang="en-US" smtClean="0"/>
              <a:t>11/21/2016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4.png"/><Relationship Id="rId10" Type="http://schemas.openxmlformats.org/officeDocument/2006/relationships/image" Target="../media/image13.wmf"/><Relationship Id="rId4" Type="http://schemas.openxmlformats.org/officeDocument/2006/relationships/image" Target="../media/image2.jpeg"/><Relationship Id="rId9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371600"/>
            <a:ext cx="8839200" cy="1927225"/>
          </a:xfrm>
        </p:spPr>
        <p:txBody>
          <a:bodyPr/>
          <a:lstStyle/>
          <a:p>
            <a:pPr algn="ctr"/>
            <a:r>
              <a:rPr lang="ro-RO" sz="2800" b="1" dirty="0" smtClean="0"/>
              <a:t>Determinarea componetelor simetrice:  directe, inverse si homopolare</a:t>
            </a:r>
            <a:endParaRPr lang="ro-RO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7872" y="4343400"/>
            <a:ext cx="6705600" cy="381000"/>
          </a:xfrm>
        </p:spPr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dirty="0" smtClean="0">
                <a:solidFill>
                  <a:schemeClr val="tx1"/>
                </a:solidFill>
              </a:rPr>
              <a:t>As. dr. </a:t>
            </a:r>
            <a:r>
              <a:rPr lang="en-US" dirty="0" err="1" smtClean="0">
                <a:solidFill>
                  <a:schemeClr val="tx1"/>
                </a:solidFill>
              </a:rPr>
              <a:t>ing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vi-VN" dirty="0" smtClean="0">
                <a:solidFill>
                  <a:schemeClr val="tx1"/>
                </a:solidFill>
              </a:rPr>
              <a:t>Călin MUREŞAN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Dan\Desktop\sigla UTC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986561" cy="80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8F90-2330-4774-A55A-84F8103839B9}" type="datetime1">
              <a:rPr lang="en-US" smtClean="0">
                <a:solidFill>
                  <a:srgbClr val="FF0000"/>
                </a:solidFill>
              </a:rPr>
              <a:t>11/21/2016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</a:rPr>
              <a:t>1</a:t>
            </a:fld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11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11/21/2016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Componentele simetrice in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sitemele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trifazate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57199" y="1905000"/>
                <a:ext cx="8229600" cy="36490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numeşte sistem trifazat simetric invers (de succesiune inversă sau negativă) un ansamblu ordonat de trei mărimi sinusoidale de aceeaşi frecvenţă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care au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valori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efective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egale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şi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diferenţe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relative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fază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egale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cu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num>
                      <m:den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astfel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că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</a:t>
                </a:r>
              </a:p>
              <a:p>
                <a:pPr marL="742950" lvl="1" indent="-285750" algn="just">
                  <a:buFont typeface="Arial" panose="020B0604020202020204" pitchFamily="34" charset="0"/>
                  <a:buChar char="•"/>
                </a:pP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mărimea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 inaintea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mărimii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742950" lvl="1" indent="-285750" algn="just">
                  <a:buFont typeface="Arial" panose="020B0604020202020204" pitchFamily="34" charset="0"/>
                  <a:buChar char="•"/>
                </a:pP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mărimea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e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 inainte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mărimii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ro-RO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mărimea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 urma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Valorile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lor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instantanee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sunt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𝑡</m:t>
                                    </m:r>
                                  </m:e>
                                </m:d>
                                <m:r>
                                  <m:rPr>
                                    <m:brk m:alnAt="7"/>
                                  </m:rPr>
                                  <a:rPr lang="ro-RO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</m:rad>
                                <m:sSub>
                                  <m:sSubPr>
                                    <m:ctrlP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</m:sub>
                                </m:sSub>
                                <m:r>
                                  <m:rPr>
                                    <m:sty m:val="p"/>
                                    <m:brk m:alnAt="7"/>
                                  </m:rPr>
                                  <a:rPr lang="ro-RO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s</m:t>
                                </m:r>
                                <m:r>
                                  <m:rPr>
                                    <m:sty m:val="p"/>
                                  </m:rPr>
                                  <a:rPr lang="ro-RO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in</m:t>
                                </m:r>
                                <m:r>
                                  <m:rPr>
                                    <m:brk m:alnAt="7"/>
                                  </m:rPr>
                                  <a:rPr lang="ro-RO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⁡</m:t>
                                </m:r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𝜔</m:t>
                                </m:r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𝛾</m:t>
                                    </m:r>
                                  </m:e>
                                  <m:sub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𝑡</m:t>
                                    </m:r>
                                  </m:e>
                                </m:d>
                                <m:r>
                                  <m:rPr>
                                    <m:brk m:alnAt="7"/>
                                  </m:rPr>
                                  <a:rPr lang="ro-RO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</m:rad>
                                <m:sSub>
                                  <m:sSubPr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</m:sub>
                                </m:sSub>
                                <m:r>
                                  <m:rPr>
                                    <m:sty m:val="p"/>
                                    <m:brk m:alnAt="7"/>
                                  </m:rPr>
                                  <a:rPr lang="ro-RO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s</m:t>
                                </m:r>
                                <m:r>
                                  <m:rPr>
                                    <m:sty m:val="p"/>
                                  </m:rPr>
                                  <a:rPr lang="ro-RO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in</m:t>
                                </m:r>
                                <m:r>
                                  <m:rPr>
                                    <m:brk m:alnAt="7"/>
                                  </m:rPr>
                                  <a:rPr lang="ro-RO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⁡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𝜔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𝛾</m:t>
                                    </m:r>
                                  </m:e>
                                  <m:sub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</m:sub>
                                </m:sSub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m:rPr>
                                    <m:brk m:alnAt="7"/>
                                  </m:rP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𝑡</m:t>
                                    </m:r>
                                  </m:e>
                                </m:d>
                                <m:r>
                                  <m:rPr>
                                    <m:brk m:alnAt="7"/>
                                  </m:rPr>
                                  <a:rPr lang="ro-RO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</m:rad>
                                <m:sSub>
                                  <m:sSubPr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</m:sub>
                                </m:sSub>
                                <m:r>
                                  <m:rPr>
                                    <m:sty m:val="p"/>
                                    <m:brk m:alnAt="7"/>
                                  </m:rPr>
                                  <a:rPr lang="ro-RO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s</m:t>
                                </m:r>
                                <m:r>
                                  <m:rPr>
                                    <m:sty m:val="p"/>
                                  </m:rPr>
                                  <a:rPr lang="ro-RO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in</m:t>
                                </m:r>
                                <m:r>
                                  <m:rPr>
                                    <m:brk m:alnAt="7"/>
                                  </m:rPr>
                                  <a:rPr lang="ro-RO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⁡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𝜔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𝛾</m:t>
                                    </m:r>
                                  </m:e>
                                  <m:sub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</m:sub>
                                </m:sSub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brk m:alnAt="7"/>
                                  </m:rP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905000"/>
                <a:ext cx="8229600" cy="3649012"/>
              </a:xfrm>
              <a:prstGeom prst="rect">
                <a:avLst/>
              </a:prstGeom>
              <a:blipFill rotWithShape="0">
                <a:blip r:embed="rId5"/>
                <a:stretch>
                  <a:fillRect l="-593" t="-1003" r="-59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718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40032" y="619631"/>
            <a:ext cx="44133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Componentele simetrice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11/21/2016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199" y="1704055"/>
            <a:ext cx="8229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sistemelor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polifazate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punct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vedere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componentelor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simetrice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realizează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după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teorema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Fortescue.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Enunţul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teoremei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Fortescue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următorul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indent="457200"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nesimetric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fazori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descompus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seturi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fazori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simetrici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numite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componente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simetrice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Fiecare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set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format din 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fazori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care au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acelaşi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modul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între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fazori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adiacenţi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unghiuri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egale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2201" y="3266960"/>
            <a:ext cx="3829050" cy="12096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ectangle 21"/>
              <p:cNvSpPr/>
              <p:nvPr/>
            </p:nvSpPr>
            <p:spPr>
              <a:xfrm>
                <a:off x="457199" y="4528470"/>
                <a:ext cx="8229600" cy="13835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bar>
                          <m:barPr>
                            <m:ctrlPr>
                              <a:rPr lang="ro-RO" i="1">
                                <a:latin typeface="Cambria Math" panose="02040503050406030204" pitchFamily="18" charset="0"/>
                              </a:rPr>
                            </m:ctrlPr>
                          </m:barPr>
                          <m:e>
                            <m:r>
                              <a:rPr lang="ro-RO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ba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</a:rPr>
                          <m:t>𝑠𝐹</m:t>
                        </m:r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 fazorul simetric a sistemului de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succesiune s  </a:t>
                </a:r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iar </a:t>
                </a:r>
                <a14:m>
                  <m:oMath xmlns:m="http://schemas.openxmlformats.org/officeDocument/2006/math">
                    <m:bar>
                      <m:barPr>
                        <m:ctrlPr>
                          <a:rPr lang="ro-RO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barPr>
                      <m:e>
                        <m:r>
                          <a:rPr lang="ro-RO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</m:bar>
                    <m:r>
                      <a:rPr lang="ro-R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  <m:f>
                          <m:fPr>
                            <m:ctrlP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o-RO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𝑅</m:t>
                            </m:r>
                          </m:den>
                        </m:f>
                      </m:sup>
                    </m:sSup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Setul de fazori simetrici a succesiunii de ordin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  </a:t>
                </a:r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 dat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o-RO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o-RO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bar>
                              <m:barPr>
                                <m:ctrlPr>
                                  <a:rPr lang="ro-RO" i="1">
                                    <a:latin typeface="Cambria Math" panose="02040503050406030204" pitchFamily="18" charset="0"/>
                                  </a:rPr>
                                </m:ctrlPr>
                              </m:barPr>
                              <m:e>
                                <m:r>
                                  <a:rPr lang="ro-RO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</m:bar>
                          </m:e>
                          <m:sub>
                            <m:r>
                              <a:rPr lang="ro-RO" b="0" i="1" smtClean="0">
                                <a:latin typeface="Cambria Math" panose="02040503050406030204" pitchFamily="18" charset="0"/>
                              </a:rPr>
                              <m:t>𝑠𝐹</m:t>
                            </m:r>
                            <m:r>
                              <a:rPr lang="ro-RO" b="0" i="1" smtClean="0">
                                <a:latin typeface="Cambria Math" panose="02040503050406030204" pitchFamily="18" charset="0"/>
                              </a:rPr>
                              <m:t>.1</m:t>
                            </m:r>
                          </m:sub>
                        </m:sSub>
                        <m:r>
                          <a:rPr lang="ro-RO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ro-RO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bar>
                              <m:barPr>
                                <m:ctrlPr>
                                  <a:rPr lang="ro-RO" i="1">
                                    <a:latin typeface="Cambria Math" panose="02040503050406030204" pitchFamily="18" charset="0"/>
                                  </a:rPr>
                                </m:ctrlPr>
                              </m:barPr>
                              <m:e>
                                <m:r>
                                  <a:rPr lang="ro-RO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</m:bar>
                          </m:e>
                          <m:sub>
                            <m:r>
                              <a:rPr lang="ro-RO" i="1">
                                <a:latin typeface="Cambria Math" panose="02040503050406030204" pitchFamily="18" charset="0"/>
                              </a:rPr>
                              <m:t>𝑠𝐹</m:t>
                            </m:r>
                            <m:r>
                              <a:rPr lang="ro-RO" i="1">
                                <a:latin typeface="Cambria Math" panose="02040503050406030204" pitchFamily="18" charset="0"/>
                              </a:rPr>
                              <m:t>.1</m:t>
                            </m:r>
                          </m:sub>
                        </m:sSub>
                        <m:r>
                          <a:rPr lang="ro-RO" b="0" i="0" smtClean="0">
                            <a:latin typeface="Cambria Math" panose="02040503050406030204" pitchFamily="18" charset="0"/>
                          </a:rPr>
                          <m:t>, …,</m:t>
                        </m:r>
                        <m:sSub>
                          <m:sSubPr>
                            <m:ctrlPr>
                              <a:rPr lang="ro-RO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bar>
                              <m:barPr>
                                <m:ctrlPr>
                                  <a:rPr lang="ro-RO" i="1">
                                    <a:latin typeface="Cambria Math" panose="02040503050406030204" pitchFamily="18" charset="0"/>
                                  </a:rPr>
                                </m:ctrlPr>
                              </m:barPr>
                              <m:e>
                                <m:r>
                                  <a:rPr lang="ro-RO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</m:bar>
                          </m:e>
                          <m:sub>
                            <m:r>
                              <a:rPr lang="ro-RO" i="1">
                                <a:latin typeface="Cambria Math" panose="02040503050406030204" pitchFamily="18" charset="0"/>
                              </a:rPr>
                              <m:t>𝑠𝐹</m:t>
                            </m:r>
                            <m:r>
                              <a:rPr lang="ro-RO" i="1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ro-RO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sub>
                        </m:sSub>
                      </m:e>
                    </m:d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şi </a:t>
                </a:r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calculează după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formula</a:t>
                </a:r>
                <a:r>
                  <a:rPr lang="ro-RO" dirty="0" smtClean="0"/>
                  <a:t>: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ro-RO" i="1"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</m:ba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</a:rPr>
                            <m:t>𝑠𝐹</m:t>
                          </m:r>
                          <m:r>
                            <a:rPr lang="ro-RO" i="1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ro-RO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o-RO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ro-RO" i="1"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ro-RO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</m:bar>
                        </m:e>
                        <m:sub>
                          <m:r>
                            <a:rPr lang="ro-RO" i="1">
                              <a:latin typeface="Cambria Math" panose="02040503050406030204" pitchFamily="18" charset="0"/>
                            </a:rPr>
                            <m:t>𝑠𝐹</m:t>
                          </m:r>
                        </m:sub>
                      </m:sSub>
                      <m:sSup>
                        <m:sSupPr>
                          <m:ctrlPr>
                            <a:rPr lang="ro-RO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o-RO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p>
                          <m:r>
                            <a:rPr lang="ro-RO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ro-RO" b="0" i="1" smtClean="0">
                              <a:latin typeface="Cambria Math" panose="02040503050406030204" pitchFamily="18" charset="0"/>
                            </a:rPr>
                            <m:t>𝑠𝑟</m:t>
                          </m:r>
                        </m:sup>
                      </m:sSup>
                    </m:oMath>
                  </m:oMathPara>
                </a14:m>
                <a:endParaRPr lang="ro-RO" dirty="0"/>
              </a:p>
            </p:txBody>
          </p:sp>
        </mc:Choice>
        <mc:Fallback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4528470"/>
                <a:ext cx="8229600" cy="1383520"/>
              </a:xfrm>
              <a:prstGeom prst="rect">
                <a:avLst/>
              </a:prstGeom>
              <a:blipFill rotWithShape="0">
                <a:blip r:embed="rId6"/>
                <a:stretch>
                  <a:fillRect l="-593" r="-59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640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11/21/2016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7199" y="1905000"/>
                <a:ext cx="8229600" cy="4086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Alimentarea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simetrică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sistemul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trifazat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constă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utilizarea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unei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linii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cu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trei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conductoare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alimentată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generatoare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care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produc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trei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tensiuni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electromotoare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valori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efective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egale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şi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având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faze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iniţiale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diferite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cu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l-GR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l-GR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num>
                      <m:den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istemele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trifazate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condiţii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sinusoidale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au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caracteristică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particulară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care se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referă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la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amplitudine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şi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defazajul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unghiular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dintre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faze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pentru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fiecare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tensiune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fază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curent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linie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Dacă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amplitudinile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sunt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egale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şi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unghiul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defazaj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dintre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faze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egal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cu 2</a:t>
                </a:r>
                <a:r>
                  <a:rPr lang="el-G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π/3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spune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ca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sistemul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echilibrat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simetric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Dacă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aceste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condiţii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nu se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îndeplinesc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atunci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considera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ca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sistemul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dezechilibrat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nesimetric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Clasificarea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sus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ilustrată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figur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ile urmatoare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s-au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prezentat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sisteme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trifazate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tensiune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Figura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şi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figura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prezintă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exemple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sisteme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trifazate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tensiuni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echilibrat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şi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dezechilibrat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iar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figura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prezintă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un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sistem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trifazat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distorsionat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nesinusoidal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care a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fost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obţinut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adăugarea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componente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armonice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sistemului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dezechilibrat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figura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b),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adică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lângă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componentele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armonice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tensiunile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prezintă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un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sistem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dezechilibrat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al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componentelor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fundamentale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905000"/>
                <a:ext cx="8229600" cy="4086440"/>
              </a:xfrm>
              <a:prstGeom prst="rect">
                <a:avLst/>
              </a:prstGeom>
              <a:blipFill rotWithShape="0">
                <a:blip r:embed="rId5"/>
                <a:stretch>
                  <a:fillRect l="-593" t="-896" r="-593" b="-134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Componentele simetrice </a:t>
            </a:r>
            <a:r>
              <a:rPr lang="ro-RO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ro-RO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sitemele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trifazate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34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11/21/2016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Componentele simetrice in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sitemele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trifazate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5999" y="522023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dirty="0"/>
              <a:t> </a:t>
            </a:r>
          </a:p>
          <a:p>
            <a:pPr algn="ctr"/>
            <a:r>
              <a:rPr lang="it-IT" dirty="0"/>
              <a:t>a) sinusoidal simetric şi echilibrat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9794" y="1899652"/>
            <a:ext cx="6424410" cy="335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24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11/21/2016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Componentele simetrice in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sitemele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trifazate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5999" y="522023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dirty="0"/>
              <a:t> </a:t>
            </a:r>
          </a:p>
          <a:p>
            <a:pPr algn="ctr"/>
            <a:r>
              <a:rPr lang="ro-RO" dirty="0"/>
              <a:t>b) sinusoidal nesimentric şi dezechilibrat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1851469"/>
            <a:ext cx="6697956" cy="349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9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11/21/2016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Componentele simetrice in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sitemele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trifazate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64663" y="5506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o-RO" dirty="0"/>
              <a:t>c) nesinusoidal periodic (distorsionat)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9535" y="1924036"/>
            <a:ext cx="6804927" cy="3552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48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11/21/2016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Componentele simetrice in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sitemele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trifazate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omponente simetrice trifaza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817906"/>
            <a:ext cx="8077200" cy="2973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3400" y="5802868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Descompunerea unui sistem trifazat în sistemele de componente simetrice</a:t>
            </a:r>
            <a:endParaRPr lang="ro-R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533400" y="1913388"/>
                <a:ext cx="8379724" cy="9569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Fie sistemul de fazori trifazaţi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bar>
                          <m:barPr>
                            <m:ctrlP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</m:ba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bar>
                          <m:barPr>
                            <m:ctrlP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</m:ba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ro-RO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bar>
                          <m:barPr>
                            <m:ctrlP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</m:ba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 </a:t>
                </a:r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Aceştia pot fi transformaţi în alţi trei fazori ai sistemelor de componente simetrice: fazorul de secvenţă  pozitivă (directă)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bar>
                          <m:barPr>
                            <m:ctrlP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</m:ba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b>
                    </m:sSub>
                  </m:oMath>
                </a14:m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de secvenţă negativă (inversă)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bar>
                          <m:barPr>
                            <m:ctrlP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</m:ba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b>
                    </m:sSub>
                  </m:oMath>
                </a14:m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şi de secvenţă neutră (sau de secvenţă zero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bar>
                          <m:barPr>
                            <m:ctrlP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r>
                              <a:rPr lang="ro-RO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</m:ba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o-RO" dirty="0" smtClean="0"/>
                  <a:t>.</a:t>
                </a:r>
                <a:endParaRPr lang="ro-RO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913388"/>
                <a:ext cx="8379724" cy="956993"/>
              </a:xfrm>
              <a:prstGeom prst="rect">
                <a:avLst/>
              </a:prstGeom>
              <a:blipFill rotWithShape="0">
                <a:blip r:embed="rId6"/>
                <a:stretch>
                  <a:fillRect l="-655" t="-3822" r="-655" b="-764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441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11/21/2016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Componentele simetrice in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sitemele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trifazate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199" y="190500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Determinarea fazorilor se realizeaza cu ajutorul formulelor: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1662" y="2348920"/>
            <a:ext cx="2907469" cy="112738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1959" y="3478692"/>
            <a:ext cx="815340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o-RO" dirty="0">
                <a:latin typeface="Times New Roman" panose="02020603050405020304" pitchFamily="18" charset="0"/>
                <a:ea typeface="Times New Roman" panose="02020603050405020304" pitchFamily="18" charset="0"/>
              </a:rPr>
              <a:t>Iar transformarea inversă este dat de relaţia: </a:t>
            </a:r>
            <a:endParaRPr lang="ro-RO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93847" y="4248699"/>
            <a:ext cx="1845541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o-RO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3081528" y="3984896"/>
          <a:ext cx="2874264" cy="1175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Equation" r:id="rId7" imgW="1727200" imgH="711200" progId="Equation.3">
                  <p:embed/>
                </p:oleObj>
              </mc:Choice>
              <mc:Fallback>
                <p:oleObj name="Equation" r:id="rId7" imgW="1727200" imgH="71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528" y="3984896"/>
                        <a:ext cx="2874264" cy="11751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457199" y="5220230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o-RO" dirty="0"/>
              <a:t>Unde </a:t>
            </a:r>
            <a:r>
              <a:rPr lang="el-GR" dirty="0"/>
              <a:t>α </a:t>
            </a:r>
            <a:r>
              <a:rPr lang="ro-RO" dirty="0"/>
              <a:t>este un număr constant complex care acţionează ca un operator de schimbare a fazei: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119873" y="5960889"/>
            <a:ext cx="105170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o-RO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570822" y="5958616"/>
          <a:ext cx="2907612" cy="346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Equation" r:id="rId9" imgW="1676400" imgH="203200" progId="Equation.3">
                  <p:embed/>
                </p:oleObj>
              </mc:Choice>
              <mc:Fallback>
                <p:oleObj name="Equation" r:id="rId9" imgW="16764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0822" y="5958616"/>
                        <a:ext cx="2907612" cy="3469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7"/>
          <p:cNvSpPr>
            <a:spLocks noChangeArrowheads="1"/>
          </p:cNvSpPr>
          <p:nvPr/>
        </p:nvSpPr>
        <p:spPr bwMode="auto">
          <a:xfrm flipV="1">
            <a:off x="5017007" y="5986691"/>
            <a:ext cx="1155132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o-RO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5017006" y="5822018"/>
          <a:ext cx="1993393" cy="612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Equation" r:id="rId11" imgW="1459866" imgH="444307" progId="Equation.3">
                  <p:embed/>
                </p:oleObj>
              </mc:Choice>
              <mc:Fallback>
                <p:oleObj name="Equation" r:id="rId11" imgW="1459866" imgH="44430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7006" y="5822018"/>
                        <a:ext cx="1993393" cy="6123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8"/>
          <p:cNvSpPr>
            <a:spLocks noChangeArrowheads="1"/>
          </p:cNvSpPr>
          <p:nvPr/>
        </p:nvSpPr>
        <p:spPr bwMode="auto">
          <a:xfrm flipV="1">
            <a:off x="5017007" y="6434366"/>
            <a:ext cx="1155132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86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11/21/2016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99" y="313419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Componentele simetrice in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sitemele </a:t>
            </a:r>
            <a:r>
              <a:rPr lang="ro-RO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trifazate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57199" y="1905000"/>
                <a:ext cx="8229600" cy="36490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numeşte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sistem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trifazat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simetric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direct (de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succesiune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directă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pozitivă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un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ansamblu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ordonat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trei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sinusoidale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aceeaşi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frecvenţă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ro-RO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care au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valori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efective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egale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şi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diferenţe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relative de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fază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egale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cu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ro-RO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num>
                      <m:den>
                        <m:r>
                          <a:rPr lang="ro-RO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astfel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că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</a:t>
                </a:r>
              </a:p>
              <a:p>
                <a:pPr marL="742950" lvl="1" indent="-285750" algn="just">
                  <a:buFont typeface="Arial" panose="020B0604020202020204" pitchFamily="34" charset="0"/>
                  <a:buChar char="•"/>
                </a:pP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mărimea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urma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mărimii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742950" lvl="1" indent="-285750" algn="just">
                  <a:buFont typeface="Arial" panose="020B0604020202020204" pitchFamily="34" charset="0"/>
                  <a:buChar char="•"/>
                </a:pP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mărimea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urma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mărimii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ro-RO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mărimea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înaintea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mărimi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ro-RO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Valorile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lor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instantanee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sunt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just"/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𝑡</m:t>
                                    </m:r>
                                  </m:e>
                                </m:d>
                                <m:r>
                                  <m:rPr>
                                    <m:brk m:alnAt="7"/>
                                  </m:rPr>
                                  <a:rPr lang="ro-RO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</m:rad>
                                <m:sSub>
                                  <m:sSubPr>
                                    <m:ctrlP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+</m:t>
                                    </m:r>
                                  </m:sub>
                                </m:sSub>
                                <m:r>
                                  <m:rPr>
                                    <m:sty m:val="p"/>
                                    <m:brk m:alnAt="7"/>
                                  </m:rPr>
                                  <a:rPr lang="ro-RO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s</m:t>
                                </m:r>
                                <m:r>
                                  <m:rPr>
                                    <m:sty m:val="p"/>
                                  </m:rPr>
                                  <a:rPr lang="ro-RO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in</m:t>
                                </m:r>
                                <m:r>
                                  <m:rPr>
                                    <m:brk m:alnAt="7"/>
                                  </m:rPr>
                                  <a:rPr lang="ro-RO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⁡</m:t>
                                </m:r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𝜔</m:t>
                                </m:r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𝛾</m:t>
                                    </m:r>
                                  </m:e>
                                  <m:sub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+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𝑡</m:t>
                                    </m:r>
                                  </m:e>
                                </m:d>
                                <m:r>
                                  <m:rPr>
                                    <m:brk m:alnAt="7"/>
                                  </m:rPr>
                                  <a:rPr lang="ro-RO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</m:rad>
                                <m:sSub>
                                  <m:sSubPr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+</m:t>
                                    </m:r>
                                  </m:sub>
                                </m:sSub>
                                <m:r>
                                  <m:rPr>
                                    <m:sty m:val="p"/>
                                    <m:brk m:alnAt="7"/>
                                  </m:rPr>
                                  <a:rPr lang="ro-RO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s</m:t>
                                </m:r>
                                <m:r>
                                  <m:rPr>
                                    <m:sty m:val="p"/>
                                  </m:rPr>
                                  <a:rPr lang="ro-RO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in</m:t>
                                </m:r>
                                <m:r>
                                  <m:rPr>
                                    <m:brk m:alnAt="7"/>
                                  </m:rPr>
                                  <a:rPr lang="ro-RO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⁡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𝜔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𝛾</m:t>
                                    </m:r>
                                  </m:e>
                                  <m:sub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+</m:t>
                                    </m:r>
                                  </m:sub>
                                </m:sSub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m:rPr>
                                    <m:brk m:alnAt="7"/>
                                  </m:rP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𝑡</m:t>
                                    </m:r>
                                  </m:e>
                                </m:d>
                                <m:r>
                                  <m:rPr>
                                    <m:brk m:alnAt="7"/>
                                  </m:rPr>
                                  <a:rPr lang="ro-RO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</m:rad>
                                <m:sSub>
                                  <m:sSubPr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+</m:t>
                                    </m:r>
                                  </m:sub>
                                </m:sSub>
                                <m:r>
                                  <m:rPr>
                                    <m:sty m:val="p"/>
                                    <m:brk m:alnAt="7"/>
                                  </m:rPr>
                                  <a:rPr lang="ro-RO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s</m:t>
                                </m:r>
                                <m:r>
                                  <m:rPr>
                                    <m:sty m:val="p"/>
                                  </m:rPr>
                                  <a:rPr lang="ro-RO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in</m:t>
                                </m:r>
                                <m:r>
                                  <m:rPr>
                                    <m:brk m:alnAt="7"/>
                                  </m:rPr>
                                  <a:rPr lang="ro-RO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⁡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𝜔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𝛾</m:t>
                                    </m:r>
                                  </m:e>
                                  <m:sub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  <m:r>
                                      <a:rPr lang="ro-RO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+</m:t>
                                    </m:r>
                                  </m:sub>
                                </m:sSub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ro-RO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ro-RO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brk m:alnAt="7"/>
                                  </m:rPr>
                                  <a:rPr lang="ro-RO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905000"/>
                <a:ext cx="8229600" cy="3649012"/>
              </a:xfrm>
              <a:prstGeom prst="rect">
                <a:avLst/>
              </a:prstGeom>
              <a:blipFill rotWithShape="0">
                <a:blip r:embed="rId5"/>
                <a:stretch>
                  <a:fillRect l="-593" t="-1003" r="-593"/>
                </a:stretch>
              </a:blipFill>
            </p:spPr>
            <p:txBody>
              <a:bodyPr/>
              <a:lstStyle/>
              <a:p>
                <a:r>
                  <a:rPr lang="ro-R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649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1222</TotalTime>
  <Words>430</Words>
  <Application>Microsoft Office PowerPoint</Application>
  <PresentationFormat>On-screen Show (4:3)</PresentationFormat>
  <Paragraphs>95</Paragraphs>
  <Slides>10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 Math</vt:lpstr>
      <vt:lpstr>Times New Roman</vt:lpstr>
      <vt:lpstr>Clarity</vt:lpstr>
      <vt:lpstr>Equation</vt:lpstr>
      <vt:lpstr>Determinarea componetelor simetrice:  directe, inverse si homopolare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Calin Muresan</dc:creator>
  <cp:lastModifiedBy>Calin Muresan</cp:lastModifiedBy>
  <cp:revision>85</cp:revision>
  <dcterms:created xsi:type="dcterms:W3CDTF">2013-05-16T08:39:36Z</dcterms:created>
  <dcterms:modified xsi:type="dcterms:W3CDTF">2016-11-21T11:27:59Z</dcterms:modified>
</cp:coreProperties>
</file>