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73" autoAdjust="0"/>
  </p:normalViewPr>
  <p:slideViewPr>
    <p:cSldViewPr>
      <p:cViewPr varScale="1">
        <p:scale>
          <a:sx n="111" d="100"/>
          <a:sy n="111" d="100"/>
        </p:scale>
        <p:origin x="161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Procesrea semnalelor de Masura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79789A-A399-4D15-84AE-3FB3CB7CE74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ED5A13-B34D-49CD-B95C-1578193415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195645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Procesrea semnalelor de Masura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00A75B-12C8-44F3-B601-2BD84BB03E5D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A31194-A2D5-4E68-82E2-F48BFE8BDB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415766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2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2378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3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2378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4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6825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5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3986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6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4539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7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6541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8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8805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9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7947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10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194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3CB1E-BB95-4B8B-824B-2302D31B925C}" type="datetime1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C6781-C1BA-46A1-80D2-3B46967960B1}" type="datetime1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8CB87-EA1A-4154-8E24-FB52766093E6}" type="datetime1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0466E-75E7-4884-820A-7B243003D9F8}" type="datetime1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D42BE-D1AC-46F4-B0B1-F738BA3A5508}" type="datetime1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106BB-CD44-4D64-A6E9-FBB9AE457B3D}" type="datetime1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3CA27-535B-43D4-A50F-89757F54C91D}" type="datetime1">
              <a:rPr lang="en-US" smtClean="0"/>
              <a:t>10/10/2016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8292F-1805-4CB5-9098-CE2AE3A263CD}" type="datetime1">
              <a:rPr lang="en-US" smtClean="0"/>
              <a:t>10/10/2016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C1CFD-CBDA-4CDD-9567-880876716327}" type="datetime1">
              <a:rPr lang="en-US" smtClean="0"/>
              <a:t>10/10/2016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B5C89-E088-40E4-B50C-EFCCBD33BA6D}" type="datetime1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C0DFA-FDD0-4610-9180-A0E9B07AD37D}" type="datetime1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CF75BD2F-6B0F-4BA6-8C9C-86BEAE8CE12B}" type="datetime1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openxmlformats.org/officeDocument/2006/relationships/image" Target="../media/image1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371600"/>
            <a:ext cx="8839200" cy="1927225"/>
          </a:xfrm>
        </p:spPr>
        <p:txBody>
          <a:bodyPr/>
          <a:lstStyle/>
          <a:p>
            <a:pPr algn="ctr"/>
            <a:r>
              <a:rPr lang="en-US" sz="2800" b="1" dirty="0" err="1" smtClean="0"/>
              <a:t>Procesarea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Semnalelor</a:t>
            </a:r>
            <a:r>
              <a:rPr lang="en-US" sz="2800" b="1" dirty="0" smtClean="0"/>
              <a:t> de </a:t>
            </a:r>
            <a:r>
              <a:rPr lang="en-US" sz="2800" b="1" dirty="0" err="1" smtClean="0"/>
              <a:t>Masura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en-US" sz="2800" b="1" dirty="0" smtClean="0"/>
              <a:t>Curs 2 </a:t>
            </a:r>
            <a:br>
              <a:rPr lang="en-US" sz="2800" b="1" dirty="0" smtClean="0"/>
            </a:br>
            <a:r>
              <a:rPr lang="en-US" sz="2800" b="1" dirty="0" err="1" smtClean="0"/>
              <a:t>Analiza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semnalelor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electrice</a:t>
            </a:r>
            <a:endParaRPr lang="ro-RO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77872" y="4343400"/>
            <a:ext cx="6705600" cy="381000"/>
          </a:xfrm>
        </p:spPr>
        <p:txBody>
          <a:bodyPr>
            <a:normAutofit fontScale="92500" lnSpcReduction="20000"/>
          </a:bodyPr>
          <a:lstStyle/>
          <a:p>
            <a:pPr algn="ctr">
              <a:spcBef>
                <a:spcPts val="0"/>
              </a:spcBef>
              <a:spcAft>
                <a:spcPts val="1200"/>
              </a:spcAft>
            </a:pPr>
            <a:r>
              <a:rPr lang="en-US" dirty="0" smtClean="0">
                <a:solidFill>
                  <a:schemeClr val="tx1"/>
                </a:solidFill>
              </a:rPr>
              <a:t>As. dr. </a:t>
            </a:r>
            <a:r>
              <a:rPr lang="en-US" dirty="0" err="1" smtClean="0">
                <a:solidFill>
                  <a:schemeClr val="tx1"/>
                </a:solidFill>
              </a:rPr>
              <a:t>ing</a:t>
            </a:r>
            <a:r>
              <a:rPr lang="en-US" dirty="0" smtClean="0">
                <a:solidFill>
                  <a:schemeClr val="tx1"/>
                </a:solidFill>
              </a:rPr>
              <a:t>. </a:t>
            </a:r>
            <a:r>
              <a:rPr lang="vi-VN" dirty="0" smtClean="0">
                <a:solidFill>
                  <a:schemeClr val="tx1"/>
                </a:solidFill>
              </a:rPr>
              <a:t>Călin MUREŞAN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Dan\Desktop\sigla UTC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533400"/>
            <a:ext cx="986561" cy="800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A8F90-2330-4774-A55A-84F8103839B9}" type="datetime1">
              <a:rPr lang="en-US" smtClean="0">
                <a:solidFill>
                  <a:srgbClr val="FF0000"/>
                </a:solidFill>
              </a:rPr>
              <a:t>10/10/2016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</a:rPr>
              <a:t>1</a:t>
            </a:fld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1113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020371" y="619631"/>
            <a:ext cx="51032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Analiza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semnalelor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electrice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10/10/2016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381000" y="1826911"/>
                <a:ext cx="822960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 algn="just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Daca </a:t>
                </a:r>
                <a14:m>
                  <m:oMath xmlns:m="http://schemas.openxmlformats.org/officeDocument/2006/math">
                    <m:r>
                      <a:rPr lang="ro-RO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d>
                      <m:dPr>
                        <m:ctrlP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nu este periodic atunci exista deosebiri semnificative intre functile </a:t>
                </a:r>
                <a14:m>
                  <m:oMath xmlns:m="http://schemas.openxmlformats.org/officeDocument/2006/math">
                    <m:r>
                      <a:rPr lang="ro-RO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d>
                      <m:dPr>
                        <m:ctrlP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si </a:t>
                </a:r>
                <a14:m>
                  <m:oMath xmlns:m="http://schemas.openxmlformats.org/officeDocument/2006/math">
                    <m:r>
                      <a:rPr lang="ro-RO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𝐹</m:t>
                    </m:r>
                    <m:d>
                      <m:dPr>
                        <m:ctrlP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dupa cum se sugereaza in figurile:  </a:t>
                </a:r>
                <a:endParaRPr lang="ro-RO" b="0" dirty="0" smtClean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1826911"/>
                <a:ext cx="8229600" cy="923330"/>
              </a:xfrm>
              <a:prstGeom prst="rect">
                <a:avLst/>
              </a:prstGeom>
              <a:blipFill rotWithShape="0">
                <a:blip r:embed="rId5"/>
                <a:stretch>
                  <a:fillRect l="-667" t="-3974"/>
                </a:stretch>
              </a:blipFill>
            </p:spPr>
            <p:txBody>
              <a:bodyPr/>
              <a:lstStyle/>
              <a:p>
                <a:r>
                  <a:rPr lang="ro-RO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199" y="2386514"/>
            <a:ext cx="3657600" cy="1800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7318" y="4307398"/>
            <a:ext cx="5116964" cy="2018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995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020371" y="619631"/>
            <a:ext cx="51032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Analiza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semnalelor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electrice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10/10/2016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457199" y="1704055"/>
                <a:ext cx="8229600" cy="44205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 algn="just"/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Analiza 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semnalului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𝑥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𝑡</m:t>
                        </m:r>
                      </m:e>
                    </m:d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consta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in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echivalarea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pintr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-o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suma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de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semnale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elementare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 indent="457200" algn="just"/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𝑥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𝑁</m:t>
                          </m:r>
                        </m:sup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𝑡</m:t>
                          </m:r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en-US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/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unde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</a:p>
              <a:p>
                <a:pPr marL="1200150" lvl="2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coeficienti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1200150" lvl="2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𝑓</m:t>
                        </m:r>
                      </m:e>
                      <m:sub>
                        <m:r>
                          <a:rPr lang="en-US" i="1">
                            <a:latin typeface="Cambria Math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</m:sSub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expresile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analitice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ale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semnalelor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elementare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0" lvl="2" indent="457200"/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2" indent="457200" algn="just"/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Daca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𝑦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𝑡</m:t>
                        </m:r>
                      </m:e>
                    </m:d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,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𝜑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</m:sSub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sunt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raspunsurile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circuitului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liniar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unde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se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poate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aplica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teorema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superpozitiei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la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semnalele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  <a:cs typeface="Times New Roman" panose="02020603050405020304" pitchFamily="18" charset="0"/>
                      </a:rPr>
                      <m:t>𝑥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/>
                            <a:cs typeface="Times New Roman" panose="02020603050405020304" pitchFamily="18" charset="0"/>
                          </a:rPr>
                          <m:t>𝑡</m:t>
                        </m:r>
                      </m:e>
                    </m:d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,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𝑓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</m:sSub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atunci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se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scrie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</a:p>
              <a:p>
                <a:pPr marL="0" lvl="2" indent="457200" algn="ctr"/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2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𝑦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𝑁</m:t>
                          </m:r>
                        </m:sup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𝜑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𝑡</m:t>
                          </m:r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9" y="1704055"/>
                <a:ext cx="8229600" cy="4420569"/>
              </a:xfrm>
              <a:prstGeom prst="rect">
                <a:avLst/>
              </a:prstGeom>
              <a:blipFill rotWithShape="0">
                <a:blip r:embed="rId5"/>
                <a:stretch>
                  <a:fillRect l="-593" t="-828" r="-593"/>
                </a:stretch>
              </a:blipFill>
            </p:spPr>
            <p:txBody>
              <a:bodyPr/>
              <a:lstStyle/>
              <a:p>
                <a:r>
                  <a:rPr lang="ro-RO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86402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020371" y="619631"/>
            <a:ext cx="51032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Analiza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semnalelor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electrice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10/10/2016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57199" y="1828800"/>
                <a:ext cx="82296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 algn="just"/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Analiza </a:t>
                </a:r>
                <a:r>
                  <a:rPr lang="en-US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consta</a:t>
                </a:r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in </a:t>
                </a:r>
                <a:r>
                  <a:rPr lang="en-US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determinarea</a:t>
                </a:r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coeficientilor</a:t>
                </a:r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atunci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cand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este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dat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semnalul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𝑥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cand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este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precizat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setul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de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functii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𝑓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</m:sSub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ro-RO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9" y="1828800"/>
                <a:ext cx="8229600" cy="646331"/>
              </a:xfrm>
              <a:prstGeom prst="rect">
                <a:avLst/>
              </a:prstGeom>
              <a:blipFill rotWithShape="0">
                <a:blip r:embed="rId5"/>
                <a:stretch>
                  <a:fillRect t="-4717" r="-593" b="-14151"/>
                </a:stretch>
              </a:blipFill>
            </p:spPr>
            <p:txBody>
              <a:bodyPr/>
              <a:lstStyle/>
              <a:p>
                <a:r>
                  <a:rPr lang="ro-RO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2514600" y="2976581"/>
                <a:ext cx="4130939" cy="86902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ctrlPr>
                            <a:rPr lang="ro-RO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sSub>
                            <m:sSubPr>
                              <m:ctrlPr>
                                <a:rPr lang="ro-RO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o-RO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ro-RO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sub>
                        <m:sup>
                          <m:sSub>
                            <m:sSubPr>
                              <m:ctrlPr>
                                <a:rPr lang="ro-RO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o-RO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ro-RO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ro-RO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  <m:e>
                          <m:sSub>
                            <m:sSubPr>
                              <m:ctrlPr>
                                <a:rPr lang="ro-RO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o-RO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ro-RO" b="0" i="1" smtClean="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sub>
                          </m:sSub>
                          <m:d>
                            <m:dPr>
                              <m:ctrlPr>
                                <a:rPr lang="ro-RO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ro-RO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  <m:sSub>
                            <m:sSubPr>
                              <m:ctrlPr>
                                <a:rPr lang="ro-RO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o-RO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ro-RO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  <m:d>
                            <m:dPr>
                              <m:ctrlPr>
                                <a:rPr lang="ro-RO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ro-RO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  <m:r>
                            <a:rPr lang="ro-RO" b="0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d>
                            <m:dPr>
                              <m:begChr m:val="{"/>
                              <m:endChr m:val=""/>
                              <m:ctrlPr>
                                <a:rPr lang="ro-RO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eqArr>
                                <m:eqArrPr>
                                  <m:ctrlPr>
                                    <a:rPr lang="ro-RO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eqArrPr>
                                <m:e>
                                  <m:sSup>
                                    <m:sSupPr>
                                      <m:ctrlPr>
                                        <a:rPr lang="ro-RO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ro-RO" b="0" i="1" smtClean="0">
                                          <a:latin typeface="Cambria Math" panose="02040503050406030204" pitchFamily="18" charset="0"/>
                                        </a:rPr>
                                        <m:t>𝐶</m:t>
                                      </m:r>
                                    </m:e>
                                    <m:sup>
                                      <m:r>
                                        <a:rPr lang="ro-RO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</a:rPr>
                                    <m:t>,  </m:t>
                                  </m:r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</a:rPr>
                                    <m:t>𝑑𝑎𝑐𝑎</m:t>
                                  </m:r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</a:rPr>
                                    <m:t>=</m:t>
                                  </m:r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  <m:e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</a:rPr>
                                    <m:t>0,  </m:t>
                                  </m:r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</a:rPr>
                                    <m:t>𝑑𝑎𝑐𝑎</m:t>
                                  </m:r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≠</m:t>
                                  </m:r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</m:eqArr>
                            </m:e>
                          </m:d>
                        </m:e>
                      </m:nary>
                    </m:oMath>
                  </m:oMathPara>
                </a14:m>
                <a:endParaRPr lang="ro-RO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4600" y="2976581"/>
                <a:ext cx="4130939" cy="869020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o-RO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/>
          <p:cNvSpPr txBox="1"/>
          <p:nvPr/>
        </p:nvSpPr>
        <p:spPr>
          <a:xfrm>
            <a:off x="457197" y="2474635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o-RO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Proprietatea de ortogonalitate: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376687" y="3978215"/>
                <a:ext cx="8229600" cy="26233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 algn="just"/>
                <a:r>
                  <a:rPr lang="ro-RO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Unde: </a:t>
                </a:r>
              </a:p>
              <a:p>
                <a:pPr marL="1657350" lvl="3" indent="-285750" algn="just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e>
                      <m:sub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un moment oarecare </a:t>
                </a:r>
              </a:p>
              <a:p>
                <a:pPr marL="1657350" lvl="3" indent="-285750" algn="just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ro-RO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𝑇</m:t>
                    </m:r>
                    <m:r>
                      <a:rPr lang="ro-RO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domeniul de ortogonalitate</a:t>
                </a:r>
              </a:p>
              <a:p>
                <a:pPr marL="1657350" lvl="3" indent="-285750" algn="just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ro-RO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𝐶</m:t>
                    </m:r>
                  </m:oMath>
                </a14:m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norma functilor</a:t>
                </a:r>
                <a:endParaRPr lang="ro-RO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3" indent="457200" algn="just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Daca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o-RO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o-RO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∃</m:t>
                        </m:r>
                        <m:r>
                          <a:rPr lang="ro-RO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,  </m:t>
                        </m:r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𝑓</m:t>
                        </m:r>
                      </m:e>
                      <m:sub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sub>
                    </m:sSub>
                    <m:d>
                      <m:dPr>
                        <m:ctrlP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e>
                    </m:d>
                    <m:r>
                      <a:rPr lang="ro-RO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ro-RO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ro-RO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ro-RO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𝑐𝑜𝑛𝑠𝑡𝑎𝑛𝑡𝑎</m:t>
                    </m:r>
                  </m:oMath>
                </a14:m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atunci:</a:t>
                </a:r>
              </a:p>
              <a:p>
                <a:pPr marL="0" lvl="3" indent="457200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ctrlPr>
                            <a:rPr lang="ro-RO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sSub>
                            <m:sSubPr>
                              <m:ctrlPr>
                                <a:rPr lang="ro-RO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sub>
                        <m:sup>
                          <m:sSub>
                            <m:sSubPr>
                              <m:ctrlPr>
                                <a:rPr lang="ro-RO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𝑇</m:t>
                          </m:r>
                        </m:sup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𝐴𝐴𝑑𝑡</m:t>
                          </m:r>
                        </m:e>
                      </m:nary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𝐶</m:t>
                          </m:r>
                        </m:e>
                        <m:sup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ro-RO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=&gt;</m:t>
                      </m:r>
                      <m:r>
                        <a:rPr lang="ro-RO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𝐴</m:t>
                      </m:r>
                      <m:r>
                        <a:rPr lang="ro-RO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𝐶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𝑇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3" indent="457200" algn="ctr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6687" y="3978215"/>
                <a:ext cx="8229600" cy="2623347"/>
              </a:xfrm>
              <a:prstGeom prst="rect">
                <a:avLst/>
              </a:prstGeom>
              <a:blipFill rotWithShape="0">
                <a:blip r:embed="rId7"/>
                <a:stretch>
                  <a:fillRect t="-1395"/>
                </a:stretch>
              </a:blipFill>
            </p:spPr>
            <p:txBody>
              <a:bodyPr/>
              <a:lstStyle/>
              <a:p>
                <a:r>
                  <a:rPr lang="ro-RO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79201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020371" y="619631"/>
            <a:ext cx="51032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Analiza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semnalelor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electrice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10/10/2016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57199" y="1828800"/>
                <a:ext cx="8229600" cy="43269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 algn="just"/>
                <a:r>
                  <a:rPr lang="ro-RO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Determinarea coeficientilor: </a:t>
                </a:r>
              </a:p>
              <a:p>
                <a:pPr indent="457200" algn="just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 inmultesc ambi termeni ai inegalitatii cu functia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o-RO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𝑓</m:t>
                        </m:r>
                      </m:e>
                      <m:sub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sub>
                    </m:sSub>
                    <m:d>
                      <m:dPr>
                        <m:ctrlP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 indent="457200" algn="just"/>
                <a:endParaRPr lang="ro-RO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ctrlPr>
                            <a:rPr lang="ro-RO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𝑇</m:t>
                          </m:r>
                        </m:sub>
                        <m:sup/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d>
                            <m:dPr>
                              <m:ctrlP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</m:d>
                          <m:sSub>
                            <m:sSubPr>
                              <m:ctrlP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</m:sub>
                          </m:sSub>
                          <m:d>
                            <m:dPr>
                              <m:ctrlP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</m:d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𝑑𝑡</m:t>
                          </m:r>
                        </m:e>
                      </m:nary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nary>
                        <m:naryPr>
                          <m:limLoc m:val="undOvr"/>
                          <m:ctrlP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𝑇</m:t>
                          </m:r>
                        </m:sub>
                        <m:sup/>
                        <m:e>
                          <m:nary>
                            <m:naryPr>
                              <m:chr m:val="∑"/>
                              <m:ctrlP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=0</m:t>
                              </m:r>
                            </m:sub>
                            <m:sup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𝑁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ro-RO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ro-RO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ro-RO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ro-RO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ro-RO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𝑓</m:t>
                                  </m:r>
                                </m:e>
                                <m:sub>
                                  <m:r>
                                    <a:rPr lang="ro-RO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ro-RO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ro-RO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𝑡</m:t>
                                  </m:r>
                                </m:e>
                              </m:d>
                              <m:sSub>
                                <m:sSubPr>
                                  <m:ctrlPr>
                                    <a:rPr lang="ro-RO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ro-RO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𝑓</m:t>
                                  </m:r>
                                </m:e>
                                <m:sub>
                                  <m:r>
                                    <a:rPr lang="ro-RO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𝑚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ro-RO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ro-RO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𝑡</m:t>
                                  </m:r>
                                </m:e>
                              </m:d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𝑑𝑡</m:t>
                              </m:r>
                            </m:e>
                          </m:nary>
                        </m:e>
                      </m:nary>
                    </m:oMath>
                  </m:oMathPara>
                </a14:m>
                <a:endParaRPr lang="ro-RO" b="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endParaRPr lang="ro-RO" b="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𝑁</m:t>
                          </m:r>
                        </m:sup>
                        <m:e>
                          <m:sSub>
                            <m:sSubPr>
                              <m:ctrlP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</m:sub>
                          </m:sSub>
                          <m:nary>
                            <m:naryPr>
                              <m:limLoc m:val="undOvr"/>
                              <m:ctrlP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4"/>
                                </m:rP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𝑇</m:t>
                              </m:r>
                            </m:sub>
                            <m:sup/>
                            <m:e>
                              <m:sSub>
                                <m:sSubPr>
                                  <m:ctrlPr>
                                    <a:rPr lang="ro-RO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ro-RO" i="1"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</m:e>
                                <m:sub>
                                  <m:r>
                                    <a:rPr lang="ro-RO" i="1"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ro-RO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ro-RO" i="1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e>
                              </m:d>
                              <m:sSub>
                                <m:sSubPr>
                                  <m:ctrlPr>
                                    <a:rPr lang="ro-RO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ro-RO" i="1"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</m:e>
                                <m:sub>
                                  <m:r>
                                    <a:rPr lang="ro-RO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ro-RO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ro-RO" i="1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e>
                              </m:d>
                              <m:r>
                                <a:rPr lang="ro-RO" i="1">
                                  <a:latin typeface="Cambria Math" panose="02040503050406030204" pitchFamily="18" charset="0"/>
                                </a:rPr>
                                <m:t>𝑑𝑡</m:t>
                              </m:r>
                            </m:e>
                          </m:nary>
                        </m:e>
                      </m:nary>
                    </m:oMath>
                  </m:oMathPara>
                </a14:m>
                <a:endParaRPr lang="ro-RO" b="0" i="1" dirty="0" smtClean="0"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ro-RO" b="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 unde rezulta </a:t>
                </a:r>
              </a:p>
              <a:p>
                <a:pPr indent="457200" algn="just"/>
                <a:endParaRPr lang="ro-RO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</m:sub>
                      </m:sSub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𝐶</m:t>
                              </m:r>
                            </m:e>
                            <m:sup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nary>
                        <m:naryPr>
                          <m:limLoc m:val="undOvr"/>
                          <m:ctrlP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𝑇</m:t>
                          </m:r>
                        </m:sub>
                        <m:sup/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d>
                            <m:dPr>
                              <m:ctrlP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</m:d>
                          <m:sSub>
                            <m:sSubPr>
                              <m:ctrlP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</m:sub>
                          </m:sSub>
                          <m:d>
                            <m:dPr>
                              <m:ctrlP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</m:d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𝑑𝑡</m:t>
                          </m:r>
                        </m:e>
                      </m:nary>
                    </m:oMath>
                  </m:oMathPara>
                </a14:m>
                <a:endParaRPr lang="ro-RO" b="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9" y="1828800"/>
                <a:ext cx="8229600" cy="4326954"/>
              </a:xfrm>
              <a:prstGeom prst="rect">
                <a:avLst/>
              </a:prstGeom>
              <a:blipFill rotWithShape="0">
                <a:blip r:embed="rId5"/>
                <a:stretch>
                  <a:fillRect t="-704"/>
                </a:stretch>
              </a:blipFill>
            </p:spPr>
            <p:txBody>
              <a:bodyPr/>
              <a:lstStyle/>
              <a:p>
                <a:r>
                  <a:rPr lang="ro-RO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9573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020371" y="619631"/>
            <a:ext cx="51032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Analiza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semnalelor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electrice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10/10/2016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57199" y="1828800"/>
                <a:ext cx="8229600" cy="45583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 algn="just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Unica dezvoltare</a:t>
                </a:r>
                <a:r>
                  <a:rPr lang="ro-RO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 </a:t>
                </a:r>
              </a:p>
              <a:p>
                <a:pPr indent="457200" algn="just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Fie: </a:t>
                </a:r>
                <a:r>
                  <a:rPr lang="ro-RO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indent="4572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i="1"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  <m:t>𝑁</m:t>
                          </m:r>
                        </m:sup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</m:sub>
                          </m:sSub>
                          <m: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  <m:t>𝑡</m:t>
                          </m:r>
                          <m: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Eroarea medie patratica:</a:t>
                </a:r>
              </a:p>
              <a:p>
                <a:pPr indent="4572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𝐷</m:t>
                      </m:r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nary>
                        <m:naryPr>
                          <m:limLoc m:val="undOvr"/>
                          <m:ctrlP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𝑇</m:t>
                          </m:r>
                        </m:sub>
                        <m:sup/>
                        <m:e>
                          <m:sSup>
                            <m:sSupPr>
                              <m:ctrlP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[</m:t>
                              </m:r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d>
                                <m:dPr>
                                  <m:ctrlPr>
                                    <a:rPr lang="ro-RO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ro-RO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𝑡</m:t>
                                  </m:r>
                                </m:e>
                              </m:d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nary>
                                <m:naryPr>
                                  <m:chr m:val="∑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m:rPr>
                                      <m:brk m:alnAt="23"/>
                                    </m:rPr>
                                    <a:rPr lang="en-US" i="1"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  <m:t>𝑛</m:t>
                                  </m:r>
                                  <m:r>
                                    <a:rPr lang="en-US" i="1"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  <m:t>=0</m:t>
                                  </m:r>
                                </m:sub>
                                <m:sup>
                                  <m:r>
                                    <a:rPr lang="en-US" i="1"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  <m:t>𝑁</m:t>
                                  </m:r>
                                </m:sup>
                                <m:e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ro-RO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/>
                                          <a:cs typeface="Times New Roman" panose="02020603050405020304" pitchFamily="18" charset="0"/>
                                        </a:rPr>
                                        <m:t>𝑛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/>
                                          <a:cs typeface="Times New Roman" panose="020206030504050203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/>
                                          <a:cs typeface="Times New Roman" panose="02020603050405020304" pitchFamily="18" charset="0"/>
                                        </a:rPr>
                                        <m:t>𝑛</m:t>
                                      </m:r>
                                    </m:sub>
                                  </m:sSub>
                                  <m:d>
                                    <m:d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latin typeface="Cambria Math"/>
                                          <a:cs typeface="Times New Roman" panose="02020603050405020304" pitchFamily="18" charset="0"/>
                                        </a:rPr>
                                        <m:t>𝑡</m:t>
                                      </m:r>
                                    </m:e>
                                  </m:d>
                                </m:e>
                              </m:nary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]</m:t>
                              </m:r>
                            </m:e>
                            <m:sup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𝑑𝑡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≥0</m:t>
                          </m:r>
                        </m:e>
                      </m:nary>
                    </m:oMath>
                  </m:oMathPara>
                </a14:m>
                <a:endParaRPr lang="ro-RO" b="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nary>
                        <m:naryPr>
                          <m:limLoc m:val="undOvr"/>
                          <m:ctrlP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𝑇</m:t>
                          </m:r>
                        </m:sub>
                        <m:sup/>
                        <m:e>
                          <m:sSup>
                            <m:sSupPr>
                              <m:ctrlP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d>
                            <m:dPr>
                              <m:ctrlP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</m:d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𝑑𝑡</m:t>
                          </m:r>
                        </m:e>
                      </m:nary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𝐶</m:t>
                          </m:r>
                        </m:e>
                        <m:sup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nary>
                        <m:naryPr>
                          <m:chr m:val="∑"/>
                          <m:ctrlP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𝑁</m:t>
                          </m:r>
                        </m:sup>
                        <m:e>
                          <m:sSubSup>
                            <m:sSubSupPr>
                              <m:ctrlP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SupPr>
                            <m:e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</m:sub>
                            <m:sup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bSup>
                        </m:e>
                      </m:nary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sSup>
                        <m:sSupPr>
                          <m:ctrlP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𝐶</m:t>
                          </m:r>
                        </m:e>
                        <m:sup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nary>
                        <m:naryPr>
                          <m:chr m:val="∑"/>
                          <m:ctrlP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𝑁</m:t>
                          </m:r>
                        </m:sup>
                        <m:e>
                          <m:sSup>
                            <m:sSupPr>
                              <m:ctrlP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ro-RO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ro-RO" b="0" i="1" smtClean="0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ro-RO" b="0" i="1" smtClean="0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ro-RO" b="0" i="1" smtClean="0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𝑛</m:t>
                                      </m:r>
                                    </m:sub>
                                  </m:sSub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ro-RO" b="0" i="1" smtClean="0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ro-RO" b="0" i="1" smtClean="0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ro-RO" b="0" i="1" smtClean="0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𝑛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ro-RO" b="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14:m>
                  <m:oMath xmlns:m="http://schemas.openxmlformats.org/officeDocument/2006/math">
                    <m:r>
                      <a:rPr lang="ro-RO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𝐷</m:t>
                    </m:r>
                    <m:r>
                      <a:rPr lang="ro-RO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≥0</m:t>
                    </m:r>
                  </m:oMath>
                </a14:m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 minim </a:t>
                </a:r>
                <a14:m>
                  <m:oMath xmlns:m="http://schemas.openxmlformats.org/officeDocument/2006/math">
                    <m:r>
                      <a:rPr lang="ro-RO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&lt;=&gt;</m:t>
                    </m:r>
                    <m:r>
                      <a:rPr lang="ro-RO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sSub>
                      <m:sSubPr>
                        <m:ctrlPr>
                          <a:rPr lang="ro-RO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o-RO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ro-RO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</m:sSub>
                    <m:sSub>
                      <m:sSubPr>
                        <m:ctrlPr>
                          <a:rPr lang="ro-RO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o-RO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  <m:r>
                          <a:rPr lang="ro-RO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  <m:sub>
                        <m:r>
                          <a:rPr lang="ro-RO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Rezulta </a:t>
                </a:r>
                <a:r>
                  <a:rPr lang="ro-RO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inegalitatea Bessel</a:t>
                </a:r>
              </a:p>
              <a:p>
                <a:pPr indent="4572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o-RO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𝐶</m:t>
                          </m:r>
                        </m:e>
                        <m:sup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nary>
                        <m:naryPr>
                          <m:chr m:val="∑"/>
                          <m:ctrlPr>
                            <a:rPr lang="ro-RO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𝑁</m:t>
                          </m:r>
                        </m:sup>
                        <m:e>
                          <m:sSubSup>
                            <m:sSubSupPr>
                              <m:ctrlPr>
                                <a:rPr lang="ro-RO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SupPr>
                            <m:e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</m:sub>
                            <m:sup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bSup>
                          <m:r>
                            <a:rPr lang="ro-RO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≤</m:t>
                          </m:r>
                          <m:nary>
                            <m:naryPr>
                              <m:limLoc m:val="undOvr"/>
                              <m:ctrlPr>
                                <a:rPr lang="ro-RO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4"/>
                                </m:rP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𝑇</m:t>
                              </m:r>
                            </m:sub>
                            <m:sup/>
                            <m:e>
                              <m:sSup>
                                <m:sSupPr>
                                  <m:ctrlPr>
                                    <a:rPr lang="ro-RO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d>
                                <m:dPr>
                                  <m:ctrlPr>
                                    <a:rPr lang="ro-RO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𝑡</m:t>
                                  </m:r>
                                </m:e>
                              </m:d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𝑑𝑡</m:t>
                              </m:r>
                            </m:e>
                          </m:nary>
                        </m:e>
                      </m:nary>
                    </m:oMath>
                  </m:oMathPara>
                </a14:m>
                <a:endParaRPr lang="ro-RO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9" y="1828800"/>
                <a:ext cx="8229600" cy="4558364"/>
              </a:xfrm>
              <a:prstGeom prst="rect">
                <a:avLst/>
              </a:prstGeom>
              <a:blipFill rotWithShape="0">
                <a:blip r:embed="rId5"/>
                <a:stretch>
                  <a:fillRect t="-668"/>
                </a:stretch>
              </a:blipFill>
            </p:spPr>
            <p:txBody>
              <a:bodyPr/>
              <a:lstStyle/>
              <a:p>
                <a:r>
                  <a:rPr lang="ro-RO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8867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020371" y="619631"/>
            <a:ext cx="51032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Analiza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semnalelor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electrice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10/10/2016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57199" y="1828800"/>
                <a:ext cx="8229600" cy="20578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 algn="just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Daca </a:t>
                </a:r>
                <a14:m>
                  <m:oMath xmlns:m="http://schemas.openxmlformats.org/officeDocument/2006/math">
                    <m:r>
                      <a:rPr lang="ro-RO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𝐷</m:t>
                    </m:r>
                    <m:r>
                      <a:rPr lang="ro-RO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→0, </m:t>
                    </m:r>
                    <m:r>
                      <a:rPr lang="ro-RO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𝑁</m:t>
                    </m:r>
                    <m:r>
                      <a:rPr lang="ro-RO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→∞</m:t>
                    </m:r>
                  </m:oMath>
                </a14:m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atunci </a:t>
                </a:r>
                <a:r>
                  <a:rPr lang="ro-RO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inegalitatea Bessel = teorema Parseval</a:t>
                </a:r>
              </a:p>
              <a:p>
                <a:pPr indent="4572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𝐶</m:t>
                          </m:r>
                        </m:e>
                        <m:sup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nary>
                        <m:naryPr>
                          <m:chr m:val="∑"/>
                          <m:ctrlP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𝑁</m:t>
                          </m:r>
                        </m:sup>
                        <m:e>
                          <m:sSubSup>
                            <m:sSubSupPr>
                              <m:ctrlP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SupPr>
                            <m:e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</m:sub>
                            <m:sup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bSup>
                          <m:r>
                            <m:rPr>
                              <m:brk m:alnAt="16"/>
                            </m:rP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=</m:t>
                          </m:r>
                          <m:nary>
                            <m:naryPr>
                              <m:limLoc m:val="undOvr"/>
                              <m:ctrlPr>
                                <a:rPr lang="ro-RO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4"/>
                                </m:rPr>
                                <a:rPr lang="ro-RO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𝑇</m:t>
                              </m:r>
                            </m:sub>
                            <m:sup/>
                            <m:e>
                              <m:sSup>
                                <m:sSupPr>
                                  <m:ctrlPr>
                                    <a:rPr lang="ro-RO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ro-RO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ro-RO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d>
                                <m:dPr>
                                  <m:ctrlPr>
                                    <a:rPr lang="ro-RO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ro-RO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𝑡</m:t>
                                  </m:r>
                                </m:e>
                              </m:d>
                              <m:r>
                                <a:rPr lang="ro-RO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𝑑𝑡</m:t>
                              </m:r>
                            </m:e>
                          </m:nary>
                        </m:e>
                      </m:nary>
                    </m:oMath>
                  </m:oMathPara>
                </a14:m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Totalitatea coeficientilor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o-RO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constituie spectrul semnalului </a:t>
                </a:r>
                <a14:m>
                  <m:oMath xmlns:m="http://schemas.openxmlformats.org/officeDocument/2006/math">
                    <m:r>
                      <a:rPr lang="ro-RO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d>
                      <m:dPr>
                        <m:ctrlP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iar coeficientii sunt insisi </a:t>
                </a:r>
                <a:r>
                  <a:rPr lang="ro-RO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amplitudinile componentelor spectrale:</a:t>
                </a:r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9" y="1828800"/>
                <a:ext cx="8229600" cy="2057871"/>
              </a:xfrm>
              <a:prstGeom prst="rect">
                <a:avLst/>
              </a:prstGeom>
              <a:blipFill rotWithShape="0">
                <a:blip r:embed="rId5"/>
                <a:stretch>
                  <a:fillRect l="-593" t="-1479" r="-593"/>
                </a:stretch>
              </a:blipFill>
            </p:spPr>
            <p:txBody>
              <a:bodyPr/>
              <a:lstStyle/>
              <a:p>
                <a:r>
                  <a:rPr lang="ro-RO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7899" y="3657600"/>
            <a:ext cx="46482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18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020371" y="619631"/>
            <a:ext cx="51032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Analiza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semnalelor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electrice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10/10/2016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57199" y="1828800"/>
                <a:ext cx="8229600" cy="44930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 algn="just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 aleg functile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ro-RO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A</m:t>
                    </m:r>
                    <m:r>
                      <a:rPr lang="ro-RO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func>
                      <m:funcPr>
                        <m:ctrlP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ro-RO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sin</m:t>
                        </m:r>
                      </m:fName>
                      <m:e>
                        <m:d>
                          <m:dPr>
                            <m:ctrlPr>
                              <a:rPr lang="ro-RO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ro-RO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  <m:r>
                              <a:rPr lang="ro-RO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𝜔</m:t>
                            </m:r>
                            <m:r>
                              <a:rPr lang="ro-RO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e>
                        </m:d>
                      </m:e>
                    </m:func>
                    <m:r>
                      <a:rPr lang="ro-RO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func>
                      <m:funcPr>
                        <m:ctrlPr>
                          <a:rPr lang="ro-RO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ro-RO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ro-RO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ro-RO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  <m:r>
                              <a:rPr lang="ro-RO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𝜔</m:t>
                            </m:r>
                            <m:r>
                              <a:rPr lang="ro-RO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e>
                        </m:d>
                      </m:e>
                    </m:func>
                  </m:oMath>
                </a14:m>
                <a:r>
                  <a:rPr lang="ro-RO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ortonormate </a:t>
                </a:r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unde </a:t>
                </a:r>
                <a14:m>
                  <m:oMath xmlns:m="http://schemas.openxmlformats.org/officeDocument/2006/math">
                    <m:r>
                      <a:rPr lang="ro-RO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𝜔</m:t>
                    </m:r>
                    <m:r>
                      <a:rPr lang="ro-RO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 </m:t>
                    </m:r>
                    <m:f>
                      <m:fPr>
                        <m:ctrlPr>
                          <a:rPr lang="ro-RO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o-RO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ro-RO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𝜋</m:t>
                        </m:r>
                      </m:num>
                      <m:den>
                        <m:r>
                          <a:rPr lang="ro-RO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</m:den>
                    </m:f>
                  </m:oMath>
                </a14:m>
                <a:endParaRPr lang="ro-RO" b="0" dirty="0" smtClean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ctrlPr>
                            <a:rPr lang="ro-RO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𝑇</m:t>
                          </m:r>
                        </m:sub>
                        <m:sup/>
                        <m:e>
                          <m:func>
                            <m:funcPr>
                              <m:ctrlP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ro-RO" b="0" i="0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cos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ro-RO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𝑛</m:t>
                                  </m:r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𝜔</m:t>
                                  </m:r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𝑡</m:t>
                                  </m:r>
                                </m:e>
                              </m:d>
                            </m:e>
                          </m:func>
                          <m:func>
                            <m:funcPr>
                              <m:ctrlP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ro-RO" b="0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cos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ro-RO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𝑚</m:t>
                                  </m:r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𝜔</m:t>
                                  </m:r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𝑡</m:t>
                                  </m:r>
                                </m:e>
                              </m:d>
                            </m:e>
                          </m:func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𝑑𝑡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=</m:t>
                          </m:r>
                          <m:d>
                            <m:dPr>
                              <m:begChr m:val="{"/>
                              <m:endChr m:val=""/>
                              <m:ctrlP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eqArr>
                                <m:eqArrPr>
                                  <m:ctrlPr>
                                    <a:rPr lang="ro-RO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eqArrPr>
                                <m:e>
                                  <m:f>
                                    <m:fPr>
                                      <m:ctrlPr>
                                        <a:rPr lang="ro-RO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ro-RO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𝑇</m:t>
                                      </m:r>
                                    </m:num>
                                    <m:den>
                                      <m:r>
                                        <a:rPr lang="ro-RO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, </m:t>
                                  </m:r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𝑑𝑎𝑐𝑎</m:t>
                                  </m:r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 </m:t>
                                  </m:r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𝑚</m:t>
                                  </m:r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=</m:t>
                                  </m:r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𝑛</m:t>
                                  </m:r>
                                </m:e>
                                <m:e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0, </m:t>
                                  </m:r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𝑑𝑎𝑐𝑎</m:t>
                                  </m:r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 </m:t>
                                  </m:r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𝑚</m:t>
                                  </m:r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≠</m:t>
                                  </m:r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𝑛</m:t>
                                  </m:r>
                                </m:e>
                              </m:eqArr>
                            </m:e>
                          </m:d>
                        </m:e>
                      </m:nary>
                    </m:oMath>
                  </m:oMathPara>
                </a14:m>
                <a:endParaRPr lang="ro-RO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ctrlP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𝑇</m:t>
                          </m:r>
                        </m:sub>
                        <m:sup/>
                        <m:e>
                          <m:func>
                            <m:funcPr>
                              <m:ctrlP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ro-RO" b="0" i="0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ro-RO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ro-RO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𝑛</m:t>
                                  </m:r>
                                  <m:r>
                                    <a:rPr lang="ro-RO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𝜔</m:t>
                                  </m:r>
                                  <m:r>
                                    <a:rPr lang="ro-RO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𝑡</m:t>
                                  </m:r>
                                </m:e>
                              </m:d>
                            </m:e>
                          </m:func>
                          <m:func>
                            <m:funcPr>
                              <m:ctrlPr>
                                <a:rPr lang="ro-RO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ro-RO" b="0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ro-RO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ro-RO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𝑚</m:t>
                                  </m:r>
                                  <m:r>
                                    <a:rPr lang="ro-RO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𝜔</m:t>
                                  </m:r>
                                  <m:r>
                                    <a:rPr lang="ro-RO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𝑡</m:t>
                                  </m:r>
                                </m:e>
                              </m:d>
                            </m:e>
                          </m:func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𝑑𝑡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=</m:t>
                          </m:r>
                          <m:d>
                            <m:dPr>
                              <m:begChr m:val="{"/>
                              <m:endChr m:val=""/>
                              <m:ctrlPr>
                                <a:rPr lang="ro-RO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eqArr>
                                <m:eqArrPr>
                                  <m:ctrlPr>
                                    <a:rPr lang="ro-RO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eqArrPr>
                                <m:e>
                                  <m:f>
                                    <m:fPr>
                                      <m:ctrlPr>
                                        <a:rPr lang="ro-RO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ro-RO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𝑇</m:t>
                                      </m:r>
                                    </m:num>
                                    <m:den>
                                      <m:r>
                                        <a:rPr lang="ro-RO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  <m:r>
                                    <a:rPr lang="ro-RO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, </m:t>
                                  </m:r>
                                  <m:r>
                                    <a:rPr lang="ro-RO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𝑑𝑎𝑐𝑎</m:t>
                                  </m:r>
                                  <m:r>
                                    <a:rPr lang="ro-RO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 </m:t>
                                  </m:r>
                                  <m:r>
                                    <a:rPr lang="ro-RO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𝑚</m:t>
                                  </m:r>
                                  <m:r>
                                    <a:rPr lang="ro-RO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=</m:t>
                                  </m:r>
                                  <m:r>
                                    <a:rPr lang="ro-RO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𝑛</m:t>
                                  </m:r>
                                </m:e>
                                <m:e>
                                  <m:r>
                                    <a:rPr lang="ro-RO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0, </m:t>
                                  </m:r>
                                  <m:r>
                                    <a:rPr lang="ro-RO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𝑑𝑎𝑐𝑎</m:t>
                                  </m:r>
                                  <m:r>
                                    <a:rPr lang="ro-RO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 </m:t>
                                  </m:r>
                                  <m:r>
                                    <a:rPr lang="ro-RO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𝑚</m:t>
                                  </m:r>
                                  <m:r>
                                    <a:rPr lang="ro-RO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≠</m:t>
                                  </m:r>
                                  <m:r>
                                    <a:rPr lang="ro-RO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𝑛</m:t>
                                  </m:r>
                                </m:e>
                              </m:eqArr>
                            </m:e>
                          </m:d>
                        </m:e>
                      </m:nary>
                    </m:oMath>
                  </m:oMathPara>
                </a14:m>
                <a:endParaRPr lang="ro-RO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ctrlP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𝑇</m:t>
                          </m:r>
                        </m:sub>
                        <m:sup/>
                        <m:e>
                          <m:func>
                            <m:funcPr>
                              <m:ctrlPr>
                                <a:rPr lang="ro-RO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ro-RO" b="0" i="0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ro-RO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ro-RO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𝑛</m:t>
                                  </m:r>
                                  <m:r>
                                    <a:rPr lang="ro-RO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𝜔</m:t>
                                  </m:r>
                                  <m:r>
                                    <a:rPr lang="ro-RO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𝑡</m:t>
                                  </m:r>
                                </m:e>
                              </m:d>
                            </m:e>
                          </m:func>
                          <m:func>
                            <m:funcPr>
                              <m:ctrlPr>
                                <a:rPr lang="ro-RO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ro-RO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cos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ro-RO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ro-RO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𝑚</m:t>
                                  </m:r>
                                  <m:r>
                                    <a:rPr lang="ro-RO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𝜔</m:t>
                                  </m:r>
                                  <m:r>
                                    <a:rPr lang="ro-RO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𝑡</m:t>
                                  </m:r>
                                </m:e>
                              </m:d>
                            </m:e>
                          </m:func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𝑑𝑡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=0, 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𝑝𝑒𝑛𝑡𝑟𝑢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𝑜𝑟𝑖𝑐𝑒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e>
                      </m:nary>
                    </m:oMath>
                  </m:oMathPara>
                </a14:m>
                <a:endParaRPr lang="ro-RO" i="1" dirty="0" smtClean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Rezulta dezvoltarea in serie Fourier (analiza Fourier a semnalului): </a:t>
                </a:r>
              </a:p>
              <a:p>
                <a:pPr indent="4572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d>
                        <m:dPr>
                          <m:ctrlP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</m:d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0</m:t>
                          </m:r>
                        </m:sub>
                      </m:sSub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nary>
                        <m:naryPr>
                          <m:chr m:val="∑"/>
                          <m:ctrlP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</m:sub>
                          </m:sSub>
                          <m:r>
                            <m:rPr>
                              <m:sty m:val="p"/>
                            </m:rPr>
                            <a:rPr lang="ro-RO" b="0" i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cos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⁡(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𝜔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)</m:t>
                          </m:r>
                        </m:e>
                      </m:nary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nary>
                        <m:naryPr>
                          <m:chr m:val="∑"/>
                          <m:ctrlP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</m:sub>
                          </m:sSub>
                          <m:r>
                            <m:rPr>
                              <m:sty m:val="p"/>
                            </m:rPr>
                            <a:rPr lang="ro-RO" b="0" i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sin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⁡(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𝜔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9" y="1828800"/>
                <a:ext cx="8229600" cy="4493089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o-RO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21165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020371" y="619631"/>
            <a:ext cx="51032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Analiza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semnalelor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electrice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10/10/2016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381000" y="1826911"/>
                <a:ext cx="8229600" cy="47373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 algn="just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Calculul coeficientilor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o-RO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  <m:sub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</m:sSub>
                    <m:r>
                      <a:rPr lang="ro-RO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ro-RO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</m:e>
                      <m:sub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ro-RO" b="0" dirty="0" smtClean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 indent="4572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b>
                      </m:sSub>
                      <m:r>
                        <a:rPr lang="ro-RO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𝑇</m:t>
                          </m:r>
                        </m:den>
                      </m:f>
                      <m:nary>
                        <m:naryPr>
                          <m:limLoc m:val="undOvr"/>
                          <m:ctrlP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𝑇</m:t>
                          </m:r>
                        </m:sub>
                        <m:sup/>
                        <m:e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d>
                            <m:dPr>
                              <m:ctrlPr>
                                <a:rPr lang="ro-RO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ro-RO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</m:d>
                          <m:r>
                            <m:rPr>
                              <m:sty m:val="p"/>
                            </m:rPr>
                            <a:rPr lang="ro-RO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cos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⁡(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𝜔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)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𝑑𝑡</m:t>
                          </m:r>
                        </m:e>
                      </m:nary>
                    </m:oMath>
                  </m:oMathPara>
                </a14:m>
                <a:endParaRPr lang="ro-RO" b="0" dirty="0" smtClean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b>
                      </m:sSub>
                      <m:r>
                        <a:rPr lang="ro-RO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𝑇</m:t>
                          </m:r>
                        </m:den>
                      </m:f>
                      <m:nary>
                        <m:naryPr>
                          <m:limLoc m:val="undOvr"/>
                          <m:ctrlP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𝑇</m:t>
                          </m:r>
                        </m:sub>
                        <m:sup/>
                        <m:e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d>
                            <m:dPr>
                              <m:ctrlPr>
                                <a:rPr lang="ro-RO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ro-RO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</m:d>
                          <m:r>
                            <m:rPr>
                              <m:sty m:val="p"/>
                            </m:rPr>
                            <a:rPr lang="ro-RO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sin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⁡(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𝜔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)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𝑑𝑡</m:t>
                          </m:r>
                        </m:e>
                      </m:nary>
                    </m:oMath>
                  </m:oMathPara>
                </a14:m>
                <a:endParaRPr lang="ro-RO" b="0" dirty="0" smtClean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endParaRPr lang="ro-RO" b="0" dirty="0" smtClean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ro-RO" dirty="0" smtClean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Componenta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o-RO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o-RO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  <m:sub>
                        <m:r>
                          <a:rPr lang="ro-RO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ro-RO" dirty="0" smtClean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: </a:t>
                </a:r>
              </a:p>
              <a:p>
                <a:pPr indent="4572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0</m:t>
                          </m:r>
                        </m:sub>
                      </m:sSub>
                      <m:r>
                        <a:rPr lang="ro-RO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𝑇</m:t>
                          </m:r>
                        </m:den>
                      </m:f>
                      <m:nary>
                        <m:naryPr>
                          <m:limLoc m:val="undOvr"/>
                          <m:ctrlP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𝑇</m:t>
                          </m:r>
                        </m:sub>
                        <m:sup/>
                        <m:e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d>
                            <m:dPr>
                              <m:ctrlPr>
                                <a:rPr lang="ro-RO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ro-RO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</m:d>
                          <m:f>
                            <m:fPr>
                              <m:ctrlPr>
                                <a:rPr lang="ro-RO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ro-RO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num>
                            <m:den>
                              <m:rad>
                                <m:radPr>
                                  <m:degHide m:val="on"/>
                                  <m:ctrlPr>
                                    <a:rPr lang="ro-RO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ro-RO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e>
                              </m:rad>
                            </m:den>
                          </m:f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𝑑𝑡</m:t>
                          </m:r>
                        </m:e>
                      </m:nary>
                      <m:r>
                        <a:rPr lang="ro-RO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ro-RO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ro-RO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</m:rad>
                        </m:num>
                        <m:den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𝑇</m:t>
                          </m:r>
                        </m:den>
                      </m:f>
                      <m:nary>
                        <m:naryPr>
                          <m:limLoc m:val="undOvr"/>
                          <m:ctrlP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𝑇</m:t>
                          </m:r>
                        </m:sub>
                        <m:sup/>
                        <m:e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d>
                            <m:dPr>
                              <m:ctrlPr>
                                <a:rPr lang="ro-RO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ro-RO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</m:d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𝑑𝑡</m:t>
                          </m:r>
                        </m:e>
                      </m:nary>
                    </m:oMath>
                  </m:oMathPara>
                </a14:m>
                <a:endParaRPr lang="ro-RO" b="0" dirty="0" smtClean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endParaRPr lang="ro-RO" b="0" dirty="0" smtClean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ro-RO" dirty="0" smtClean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Iar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o-RO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o-RO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ro-RO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ro-RO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</m:num>
                      <m:den>
                        <m:rad>
                          <m:radPr>
                            <m:degHide m:val="on"/>
                            <m:ctrlPr>
                              <a:rPr lang="ro-RO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ro-RO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</m:rad>
                      </m:den>
                    </m:f>
                    <m:r>
                      <a:rPr lang="ro-RO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ro-RO" b="0" dirty="0" smtClean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este, de fapt, </a:t>
                </a:r>
                <a:r>
                  <a:rPr lang="ro-RO" b="0" i="1" dirty="0" smtClean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componenta medie </a:t>
                </a:r>
                <a:r>
                  <a:rPr lang="ro-RO" b="0" dirty="0" smtClean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sau de </a:t>
                </a:r>
                <a:r>
                  <a:rPr lang="ro-RO" b="0" i="1" dirty="0" smtClean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curent continuu </a:t>
                </a:r>
                <a:r>
                  <a:rPr lang="ro-RO" b="0" dirty="0" smtClean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obtinuta pentru </a:t>
                </a:r>
                <a14:m>
                  <m:oMath xmlns:m="http://schemas.openxmlformats.org/officeDocument/2006/math">
                    <m:r>
                      <a:rPr lang="ro-RO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ro-RO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ro-RO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𝜔</m:t>
                    </m:r>
                    <m:r>
                      <a:rPr lang="ro-RO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=0) </m:t>
                    </m:r>
                  </m:oMath>
                </a14:m>
                <a:r>
                  <a:rPr lang="ro-RO" b="0" dirty="0" smtClean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a semnalului. </a:t>
                </a:r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1826911"/>
                <a:ext cx="8229600" cy="4737322"/>
              </a:xfrm>
              <a:prstGeom prst="rect">
                <a:avLst/>
              </a:prstGeom>
              <a:blipFill rotWithShape="0">
                <a:blip r:embed="rId5"/>
                <a:stretch>
                  <a:fillRect l="-222" t="-772" r="-593"/>
                </a:stretch>
              </a:blipFill>
            </p:spPr>
            <p:txBody>
              <a:bodyPr/>
              <a:lstStyle/>
              <a:p>
                <a:r>
                  <a:rPr lang="ro-RO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22313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020371" y="619631"/>
            <a:ext cx="51032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Analiza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semnalelor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electrice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10/10/2016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381000" y="1826911"/>
                <a:ext cx="8229600" cy="46730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 algn="just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Din relatia lui Parseval se obtine puterea medie a semnalului:</a:t>
                </a:r>
              </a:p>
              <a:p>
                <a:pPr indent="4572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𝑇</m:t>
                          </m:r>
                        </m:den>
                      </m:f>
                      <m:nary>
                        <m:naryPr>
                          <m:limLoc m:val="undOvr"/>
                          <m:ctrlP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𝑇</m:t>
                          </m:r>
                        </m:sub>
                        <m:sup/>
                        <m:e>
                          <m:sSup>
                            <m:sSupPr>
                              <m:ctrlP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d>
                            <m:dPr>
                              <m:ctrlP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</m:d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𝑑𝑡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=</m:t>
                          </m:r>
                          <m:f>
                            <m:fPr>
                              <m:ctrlP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sSubSup>
                                <m:sSubSupPr>
                                  <m:ctrlPr>
                                    <a:rPr lang="ro-RO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  <m:sup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</m:num>
                            <m:den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  <m:nary>
                            <m:naryPr>
                              <m:chr m:val="∑"/>
                              <m:ctrlP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𝑁</m:t>
                              </m:r>
                            </m:sup>
                            <m:e>
                              <m:d>
                                <m:dPr>
                                  <m:ctrlPr>
                                    <a:rPr lang="ro-RO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sSubSup>
                                    <m:sSubSupPr>
                                      <m:ctrlPr>
                                        <a:rPr lang="ro-RO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ro-RO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𝐶</m:t>
                                      </m:r>
                                    </m:e>
                                    <m:sub>
                                      <m:r>
                                        <a:rPr lang="ro-RO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𝑛</m:t>
                                      </m:r>
                                    </m:sub>
                                    <m:sup>
                                      <m:r>
                                        <a:rPr lang="ro-RO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2</m:t>
                                      </m:r>
                                    </m:sup>
                                  </m:sSubSup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+</m:t>
                                  </m:r>
                                  <m:sSubSup>
                                    <m:sSubSupPr>
                                      <m:ctrlPr>
                                        <a:rPr lang="ro-RO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ro-RO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ro-RO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𝑛</m:t>
                                      </m:r>
                                    </m:sub>
                                    <m:sup>
                                      <m:r>
                                        <a:rPr lang="ro-RO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2</m:t>
                                      </m:r>
                                    </m:sup>
                                  </m:sSubSup>
                                </m:e>
                              </m:d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</m:e>
                          </m:nary>
                        </m:e>
                      </m:nary>
                      <m:sSup>
                        <m:sSupPr>
                          <m:ctrlP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ro-RO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ro-RO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ro-RO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𝐶</m:t>
                                      </m:r>
                                    </m:e>
                                    <m:sub>
                                      <m:r>
                                        <a:rPr lang="ro-RO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</m:num>
                                <m:den>
                                  <m:rad>
                                    <m:radPr>
                                      <m:degHide m:val="on"/>
                                      <m:ctrlPr>
                                        <a:rPr lang="ro-RO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ro-RO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ro-RO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nary>
                        <m:naryPr>
                          <m:chr m:val="∑"/>
                          <m:ctrlP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𝑁</m:t>
                          </m:r>
                        </m:sup>
                        <m:e>
                          <m:d>
                            <m:dPr>
                              <m:ctrlPr>
                                <a:rPr lang="ro-RO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ro-RO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ro-RO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ro-RO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sSub>
                                            <m:sSubPr>
                                              <m:ctrlPr>
                                                <a:rPr lang="ro-RO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  <a:cs typeface="Times New Roman" panose="020206030504050203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ro-RO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  <a:cs typeface="Times New Roman" panose="02020603050405020304" pitchFamily="18" charset="0"/>
                                                </a:rPr>
                                                <m:t>𝐶</m:t>
                                              </m:r>
                                            </m:e>
                                            <m:sub>
                                              <m:r>
                                                <a:rPr lang="ro-RO" b="0" i="1" smtClean="0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  <a:cs typeface="Times New Roman" panose="02020603050405020304" pitchFamily="18" charset="0"/>
                                                </a:rPr>
                                                <m:t>𝑛</m:t>
                                              </m:r>
                                            </m:sub>
                                          </m:sSub>
                                        </m:num>
                                        <m:den>
                                          <m:rad>
                                            <m:radPr>
                                              <m:degHide m:val="on"/>
                                              <m:ctrlPr>
                                                <a:rPr lang="ro-RO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  <a:cs typeface="Times New Roman" panose="02020603050405020304" pitchFamily="18" charset="0"/>
                                                </a:rPr>
                                              </m:ctrlPr>
                                            </m:radPr>
                                            <m:deg/>
                                            <m:e>
                                              <m:r>
                                                <a:rPr lang="ro-RO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  <a:cs typeface="Times New Roman" panose="02020603050405020304" pitchFamily="18" charset="0"/>
                                                </a:rPr>
                                                <m:t>2</m:t>
                                              </m:r>
                                            </m:e>
                                          </m:rad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ro-RO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ro-RO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ro-RO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ro-RO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ro-RO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sSub>
                                            <m:sSubPr>
                                              <m:ctrlPr>
                                                <a:rPr lang="ro-RO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  <a:cs typeface="Times New Roman" panose="020206030504050203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ro-RO" b="0" i="1" smtClean="0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  <a:cs typeface="Times New Roman" panose="02020603050405020304" pitchFamily="18" charset="0"/>
                                                </a:rPr>
                                                <m:t>𝑆</m:t>
                                              </m:r>
                                            </m:e>
                                            <m:sub>
                                              <m:r>
                                                <a:rPr lang="ro-RO" b="0" i="1" smtClean="0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  <a:cs typeface="Times New Roman" panose="02020603050405020304" pitchFamily="18" charset="0"/>
                                                </a:rPr>
                                                <m:t>𝑛</m:t>
                                              </m:r>
                                            </m:sub>
                                          </m:sSub>
                                        </m:num>
                                        <m:den>
                                          <m:rad>
                                            <m:radPr>
                                              <m:degHide m:val="on"/>
                                              <m:ctrlPr>
                                                <a:rPr lang="ro-RO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  <a:cs typeface="Times New Roman" panose="02020603050405020304" pitchFamily="18" charset="0"/>
                                                </a:rPr>
                                              </m:ctrlPr>
                                            </m:radPr>
                                            <m:deg/>
                                            <m:e>
                                              <m:r>
                                                <a:rPr lang="ro-RO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  <a:cs typeface="Times New Roman" panose="02020603050405020304" pitchFamily="18" charset="0"/>
                                                </a:rPr>
                                                <m:t>2</m:t>
                                              </m:r>
                                            </m:e>
                                          </m:rad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ro-RO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d>
                        </m:e>
                      </m:nary>
                    </m:oMath>
                  </m:oMathPara>
                </a14:m>
                <a:endParaRPr lang="ro-RO" b="0" dirty="0" smtClean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endParaRPr lang="ro-RO" b="0" dirty="0" smtClean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ro-RO" b="0" dirty="0" smtClean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Puterea semnalului se obtine prin insumarea patratica a valorilor efective ale componentei de curent continuu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o-RO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o-RO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ro-RO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ro-RO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</m:num>
                      <m:den>
                        <m:rad>
                          <m:radPr>
                            <m:degHide m:val="on"/>
                            <m:ctrlPr>
                              <a:rPr lang="ro-RO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ro-RO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ro-RO" b="0" dirty="0" smtClean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si a componentelor de frecvente unghiulare </a:t>
                </a:r>
                <a14:m>
                  <m:oMath xmlns:m="http://schemas.openxmlformats.org/officeDocument/2006/math">
                    <m:r>
                      <a:rPr lang="ro-RO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ro-RO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𝜔</m:t>
                    </m:r>
                    <m:r>
                      <a:rPr lang="ro-RO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≠0</m:t>
                    </m:r>
                  </m:oMath>
                </a14:m>
                <a:r>
                  <a:rPr lang="ro-RO" b="0" dirty="0" smtClean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; </a:t>
                </a:r>
              </a:p>
              <a:p>
                <a:pPr marL="742950" lvl="1" indent="-285750" algn="just">
                  <a:buFont typeface="Arial" panose="020B0604020202020204" pitchFamily="34" charset="0"/>
                  <a:buChar char="•"/>
                </a:pPr>
                <a:r>
                  <a:rPr lang="ro-RO" b="0" dirty="0" smtClean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Fiecarea componenta spectrala are o contributie energetica proportionala cu patratulul amplitudinii sau al valorii sale efective.</a:t>
                </a:r>
              </a:p>
              <a:p>
                <a:pPr marL="742950" lvl="1" indent="-285750" algn="just">
                  <a:buFont typeface="Arial" panose="020B0604020202020204" pitchFamily="34" charset="0"/>
                  <a:buChar char="•"/>
                </a:pPr>
                <a:r>
                  <a:rPr lang="ro-RO" dirty="0" smtClean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Dezolvatarile sunt valabile numai la interiorul intervalului T. De fapt, dezvoltarile exprima corect un segment de lungime T, decupat din semnalul </a:t>
                </a:r>
                <a14:m>
                  <m:oMath xmlns:m="http://schemas.openxmlformats.org/officeDocument/2006/math">
                    <m:r>
                      <a:rPr lang="ro-RO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ro-RO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ro-RO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𝑡</m:t>
                    </m:r>
                    <m:r>
                      <a:rPr lang="ro-RO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ro-RO" b="0" dirty="0" smtClean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, care exista sau este nul la exteriorul segmentului. Se scrie: </a:t>
                </a:r>
              </a:p>
              <a:p>
                <a:pPr lvl="2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o-RO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𝐹</m:t>
                      </m:r>
                      <m:d>
                        <m:dPr>
                          <m:ctrlP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</m:d>
                      <m:r>
                        <a:rPr lang="ro-RO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0</m:t>
                          </m:r>
                        </m:sub>
                      </m:sSub>
                      <m:r>
                        <a:rPr lang="ro-RO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nary>
                        <m:naryPr>
                          <m:chr m:val="∑"/>
                          <m:ctrlP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𝑁</m:t>
                          </m:r>
                        </m:sup>
                        <m:e>
                          <m:sSub>
                            <m:sSubPr>
                              <m:ctrlP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</m:sub>
                          </m:sSub>
                          <m:func>
                            <m:funcPr>
                              <m:ctrlP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ro-RO" b="0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cos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ro-RO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𝑛</m:t>
                                  </m:r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𝜔</m:t>
                                  </m:r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𝑡</m:t>
                                  </m:r>
                                </m:e>
                              </m:d>
                            </m:e>
                          </m:func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</m:e>
                      </m:nary>
                      <m:nary>
                        <m:naryPr>
                          <m:chr m:val="∑"/>
                          <m:ctrlP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𝑁</m:t>
                          </m:r>
                        </m:sup>
                        <m:e>
                          <m:sSub>
                            <m:sSubPr>
                              <m:ctrlPr>
                                <a:rPr lang="ro-RO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ro-RO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</m:sub>
                          </m:sSub>
                          <m:func>
                            <m:funcPr>
                              <m:ctrlPr>
                                <a:rPr lang="ro-RO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ro-RO" b="0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ro-RO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ro-RO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𝑛</m:t>
                                  </m:r>
                                  <m:r>
                                    <a:rPr lang="ro-RO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𝜔</m:t>
                                  </m:r>
                                  <m:r>
                                    <a:rPr lang="ro-RO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𝑡</m:t>
                                  </m:r>
                                </m:e>
                              </m:d>
                            </m:e>
                          </m:func>
                        </m:e>
                      </m:nary>
                    </m:oMath>
                  </m:oMathPara>
                </a14:m>
                <a:endParaRPr lang="ro-RO" b="0" dirty="0" smtClean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1826911"/>
                <a:ext cx="8229600" cy="4673011"/>
              </a:xfrm>
              <a:prstGeom prst="rect">
                <a:avLst/>
              </a:prstGeom>
              <a:blipFill rotWithShape="0">
                <a:blip r:embed="rId5"/>
                <a:stretch>
                  <a:fillRect l="-667" t="-783" r="-593"/>
                </a:stretch>
              </a:blipFill>
            </p:spPr>
            <p:txBody>
              <a:bodyPr/>
              <a:lstStyle/>
              <a:p>
                <a:r>
                  <a:rPr lang="ro-RO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6527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801</TotalTime>
  <Words>251</Words>
  <Application>Microsoft Office PowerPoint</Application>
  <PresentationFormat>On-screen Show (4:3)</PresentationFormat>
  <Paragraphs>129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Cambria Math</vt:lpstr>
      <vt:lpstr>Times New Roman</vt:lpstr>
      <vt:lpstr>Clarity</vt:lpstr>
      <vt:lpstr>Procesarea Semnalelor de Masura Curs 2  Analiza semnalelor electrice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</dc:creator>
  <cp:lastModifiedBy>Calin Muresan</cp:lastModifiedBy>
  <cp:revision>66</cp:revision>
  <dcterms:created xsi:type="dcterms:W3CDTF">2013-05-16T08:39:36Z</dcterms:created>
  <dcterms:modified xsi:type="dcterms:W3CDTF">2016-10-10T08:39:58Z</dcterms:modified>
</cp:coreProperties>
</file>