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73" autoAdjust="0"/>
  </p:normalViewPr>
  <p:slideViewPr>
    <p:cSldViewPr>
      <p:cViewPr varScale="1">
        <p:scale>
          <a:sx n="76" d="100"/>
          <a:sy n="76" d="100"/>
        </p:scale>
        <p:origin x="-30" y="-7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Procesrea semnalelor de Masura</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79789A-A399-4D15-84AE-3FB3CB7CE743}" type="datetimeFigureOut">
              <a:rPr lang="en-US" smtClean="0"/>
              <a:t>24-Jan-17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As. dr. ing. Calin Muresan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3ED5A13-B34D-49CD-B95C-15781934155A}" type="slidenum">
              <a:rPr lang="en-US" smtClean="0"/>
              <a:t>‹#›</a:t>
            </a:fld>
            <a:endParaRPr lang="en-US"/>
          </a:p>
        </p:txBody>
      </p:sp>
    </p:spTree>
    <p:extLst>
      <p:ext uri="{BB962C8B-B14F-4D97-AF65-F5344CB8AC3E}">
        <p14:creationId xmlns:p14="http://schemas.microsoft.com/office/powerpoint/2010/main" val="181319564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Procesrea semnalelor de Masura</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00A75B-12C8-44F3-B601-2BD84BB03E5D}" type="datetimeFigureOut">
              <a:rPr lang="en-US" smtClean="0"/>
              <a:t>24-Jan-17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As. dr. ing. Calin Muresan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A31194-A2D5-4E68-82E2-F48BFE8BDB42}" type="slidenum">
              <a:rPr lang="en-US" smtClean="0"/>
              <a:t>‹#›</a:t>
            </a:fld>
            <a:endParaRPr lang="en-US"/>
          </a:p>
        </p:txBody>
      </p:sp>
    </p:spTree>
    <p:extLst>
      <p:ext uri="{BB962C8B-B14F-4D97-AF65-F5344CB8AC3E}">
        <p14:creationId xmlns:p14="http://schemas.microsoft.com/office/powerpoint/2010/main" val="3134415766"/>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2</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3</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4</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5</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6</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7</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8</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9</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A31194-A2D5-4E68-82E2-F48BFE8BDB42}" type="slidenum">
              <a:rPr lang="en-US" smtClean="0"/>
              <a:t>10</a:t>
            </a:fld>
            <a:endParaRPr lang="en-US"/>
          </a:p>
        </p:txBody>
      </p:sp>
      <p:sp>
        <p:nvSpPr>
          <p:cNvPr id="5" name="Date Placeholder 4"/>
          <p:cNvSpPr>
            <a:spLocks noGrp="1"/>
          </p:cNvSpPr>
          <p:nvPr>
            <p:ph type="dt" idx="11"/>
          </p:nvPr>
        </p:nvSpPr>
        <p:spPr/>
        <p:txBody>
          <a:bodyPr/>
          <a:lstStyle/>
          <a:p>
            <a:fld id="{ED184520-D375-47C0-9691-BE89C778624E}" type="datetime1">
              <a:rPr lang="en-US" smtClean="0"/>
              <a:t>25-Jan-17</a:t>
            </a:fld>
            <a:endParaRPr lang="en-US"/>
          </a:p>
        </p:txBody>
      </p:sp>
      <p:sp>
        <p:nvSpPr>
          <p:cNvPr id="6" name="Footer Placeholder 5"/>
          <p:cNvSpPr>
            <a:spLocks noGrp="1"/>
          </p:cNvSpPr>
          <p:nvPr>
            <p:ph type="ftr" sz="quarter" idx="12"/>
          </p:nvPr>
        </p:nvSpPr>
        <p:spPr/>
        <p:txBody>
          <a:bodyPr/>
          <a:lstStyle/>
          <a:p>
            <a:r>
              <a:rPr lang="en-US" smtClean="0"/>
              <a:t>As. dr. ing. Calin Muresan</a:t>
            </a:r>
            <a:endParaRPr lang="en-US"/>
          </a:p>
        </p:txBody>
      </p:sp>
      <p:sp>
        <p:nvSpPr>
          <p:cNvPr id="7" name="Header Placeholder 6"/>
          <p:cNvSpPr>
            <a:spLocks noGrp="1"/>
          </p:cNvSpPr>
          <p:nvPr>
            <p:ph type="hdr" sz="quarter" idx="13"/>
          </p:nvPr>
        </p:nvSpPr>
        <p:spPr/>
        <p:txBody>
          <a:bodyPr/>
          <a:lstStyle/>
          <a:p>
            <a:r>
              <a:rPr lang="en-US" smtClean="0"/>
              <a:t>Procesrea semnalelor de Masura</a:t>
            </a:r>
            <a:endParaRPr lang="en-US"/>
          </a:p>
        </p:txBody>
      </p:sp>
    </p:spTree>
    <p:extLst>
      <p:ext uri="{BB962C8B-B14F-4D97-AF65-F5344CB8AC3E}">
        <p14:creationId xmlns:p14="http://schemas.microsoft.com/office/powerpoint/2010/main" val="2572237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F3CB1E-BB95-4B8B-824B-2302D31B925C}" type="datetime1">
              <a:rPr lang="en-US" smtClean="0"/>
              <a:t>24-Jan-17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8DE1F-D653-447B-8DE3-08AFE78CFCEA}"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C6781-C1BA-46A1-80D2-3B46967960B1}" type="datetime1">
              <a:rPr lang="en-US" smtClean="0"/>
              <a:t>24-Jan-17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18CB87-EA1A-4154-8E24-FB52766093E6}" type="datetime1">
              <a:rPr lang="en-US" smtClean="0"/>
              <a:t>24-Jan-17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D0466E-75E7-4884-820A-7B243003D9F8}" type="datetime1">
              <a:rPr lang="en-US" smtClean="0"/>
              <a:t>24-Jan-17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5D42BE-D1AC-46F4-B0B1-F738BA3A5508}" type="datetime1">
              <a:rPr lang="en-US" smtClean="0"/>
              <a:t>24-Jan-17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8DE1F-D653-447B-8DE3-08AFE78CFCEA}"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5D106BB-CD44-4D64-A6E9-FBB9AE457B3D}" type="datetime1">
              <a:rPr lang="en-US" smtClean="0"/>
              <a:t>24-Jan-17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A93CA27-535B-43D4-A50F-89757F54C91D}" type="datetime1">
              <a:rPr lang="en-US" smtClean="0"/>
              <a:t>24-Jan-17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98DE1F-D653-447B-8DE3-08AFE78CFCEA}"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28292F-1805-4CB5-9098-CE2AE3A263CD}" type="datetime1">
              <a:rPr lang="en-US" smtClean="0"/>
              <a:t>24-Jan-17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3C1CFD-CBDA-4CDD-9567-880876716327}" type="datetime1">
              <a:rPr lang="en-US" smtClean="0"/>
              <a:t>24-Jan-17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4B5C89-E088-40E4-B50C-EFCCBD33BA6D}" type="datetime1">
              <a:rPr lang="en-US" smtClean="0"/>
              <a:t>24-Jan-17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8DE1F-D653-447B-8DE3-08AFE78CFCEA}"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6C0DFA-FDD0-4610-9180-A0E9B07AD37D}" type="datetime1">
              <a:rPr lang="en-US" smtClean="0"/>
              <a:t>24-Jan-17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8DE1F-D653-447B-8DE3-08AFE78CFCE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CF75BD2F-6B0F-4BA6-8C9C-86BEAE8CE12B}" type="datetime1">
              <a:rPr lang="en-US" smtClean="0"/>
              <a:t>24-Jan-17</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8898DE1F-D653-447B-8DE3-08AFE78CFCE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371600"/>
            <a:ext cx="8839200" cy="1927225"/>
          </a:xfrm>
        </p:spPr>
        <p:txBody>
          <a:bodyPr/>
          <a:lstStyle/>
          <a:p>
            <a:pPr algn="ctr"/>
            <a:r>
              <a:rPr lang="en-US" sz="2800" b="1" dirty="0" err="1" smtClean="0"/>
              <a:t>Procesarea</a:t>
            </a:r>
            <a:r>
              <a:rPr lang="en-US" sz="2800" b="1" dirty="0" smtClean="0"/>
              <a:t> </a:t>
            </a:r>
            <a:r>
              <a:rPr lang="en-US" sz="2800" b="1" dirty="0" err="1" smtClean="0"/>
              <a:t>Semnalelor</a:t>
            </a:r>
            <a:r>
              <a:rPr lang="en-US" sz="2800" b="1" dirty="0" smtClean="0"/>
              <a:t> de </a:t>
            </a:r>
            <a:r>
              <a:rPr lang="en-US" sz="2800" b="1" dirty="0" err="1" smtClean="0"/>
              <a:t>Masura</a:t>
            </a:r>
            <a:r>
              <a:rPr lang="en-US" sz="2800" b="1" dirty="0" smtClean="0"/>
              <a:t/>
            </a:r>
            <a:br>
              <a:rPr lang="en-US" sz="2800" b="1" dirty="0" smtClean="0"/>
            </a:br>
            <a:r>
              <a:rPr lang="en-US" sz="2800" b="1" dirty="0" smtClean="0"/>
              <a:t>Curs </a:t>
            </a:r>
            <a:r>
              <a:rPr lang="en-US" sz="2800" b="1" dirty="0" smtClean="0"/>
              <a:t>6 </a:t>
            </a:r>
            <a:r>
              <a:rPr lang="en-US" sz="2800" b="1" dirty="0" smtClean="0"/>
              <a:t/>
            </a:r>
            <a:br>
              <a:rPr lang="en-US" sz="2800" b="1" dirty="0" smtClean="0"/>
            </a:br>
            <a:r>
              <a:rPr lang="en-US" sz="2800" b="1" dirty="0" err="1" smtClean="0"/>
              <a:t>Achizitia</a:t>
            </a:r>
            <a:r>
              <a:rPr lang="en-US" sz="2800" b="1" dirty="0" smtClean="0"/>
              <a:t> </a:t>
            </a:r>
            <a:r>
              <a:rPr lang="en-US" sz="2800" b="1" dirty="0" err="1" smtClean="0"/>
              <a:t>Semnalelor</a:t>
            </a:r>
            <a:r>
              <a:rPr lang="en-US" sz="2800" b="1" dirty="0" smtClean="0"/>
              <a:t> </a:t>
            </a:r>
            <a:r>
              <a:rPr lang="en-US" sz="2800" b="1" dirty="0" err="1" smtClean="0"/>
              <a:t>analogice</a:t>
            </a:r>
            <a:r>
              <a:rPr lang="en-US" sz="2800" b="1" dirty="0" smtClean="0"/>
              <a:t> </a:t>
            </a:r>
            <a:endParaRPr lang="ro-RO" sz="2800" b="1" dirty="0"/>
          </a:p>
        </p:txBody>
      </p:sp>
      <p:sp>
        <p:nvSpPr>
          <p:cNvPr id="3" name="Subtitle 2"/>
          <p:cNvSpPr>
            <a:spLocks noGrp="1"/>
          </p:cNvSpPr>
          <p:nvPr>
            <p:ph type="subTitle" idx="1"/>
          </p:nvPr>
        </p:nvSpPr>
        <p:spPr>
          <a:xfrm>
            <a:off x="1577872" y="4343400"/>
            <a:ext cx="6705600" cy="381000"/>
          </a:xfrm>
        </p:spPr>
        <p:txBody>
          <a:bodyPr>
            <a:normAutofit fontScale="92500" lnSpcReduction="20000"/>
          </a:bodyPr>
          <a:lstStyle/>
          <a:p>
            <a:pPr algn="ctr">
              <a:spcBef>
                <a:spcPts val="0"/>
              </a:spcBef>
              <a:spcAft>
                <a:spcPts val="1200"/>
              </a:spcAft>
            </a:pPr>
            <a:r>
              <a:rPr lang="en-US" dirty="0" smtClean="0">
                <a:solidFill>
                  <a:schemeClr val="tx1"/>
                </a:solidFill>
              </a:rPr>
              <a:t>As. dr. </a:t>
            </a:r>
            <a:r>
              <a:rPr lang="en-US" dirty="0" err="1" smtClean="0">
                <a:solidFill>
                  <a:schemeClr val="tx1"/>
                </a:solidFill>
              </a:rPr>
              <a:t>ing</a:t>
            </a:r>
            <a:r>
              <a:rPr lang="en-US" dirty="0" smtClean="0">
                <a:solidFill>
                  <a:schemeClr val="tx1"/>
                </a:solidFill>
              </a:rPr>
              <a:t>. </a:t>
            </a:r>
            <a:r>
              <a:rPr lang="vi-VN" dirty="0" smtClean="0">
                <a:solidFill>
                  <a:schemeClr val="tx1"/>
                </a:solidFill>
              </a:rPr>
              <a:t>Călin MUREŞAN</a:t>
            </a:r>
            <a:endParaRPr lang="en-US" dirty="0">
              <a:solidFill>
                <a:schemeClr val="tx1"/>
              </a:solidFill>
            </a:endParaRPr>
          </a:p>
        </p:txBody>
      </p:sp>
      <p:pic>
        <p:nvPicPr>
          <p:cNvPr id="1026" name="Picture 2" descr="C:\Users\Dan\Desktop\sigla UTC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533400"/>
            <a:ext cx="986561" cy="800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e Placeholder 3"/>
          <p:cNvSpPr>
            <a:spLocks noGrp="1"/>
          </p:cNvSpPr>
          <p:nvPr>
            <p:ph type="dt" sz="half" idx="10"/>
          </p:nvPr>
        </p:nvSpPr>
        <p:spPr/>
        <p:txBody>
          <a:bodyPr/>
          <a:lstStyle/>
          <a:p>
            <a:fld id="{F94A8F90-2330-4774-A55A-84F8103839B9}" type="datetime1">
              <a:rPr lang="en-US" smtClean="0">
                <a:solidFill>
                  <a:srgbClr val="FF0000"/>
                </a:solidFill>
              </a:rPr>
              <a:t>24-Jan-17</a:t>
            </a:fld>
            <a:endParaRPr lang="en-US" dirty="0">
              <a:solidFill>
                <a:srgbClr val="FF0000"/>
              </a:solidFill>
            </a:endParaRPr>
          </a:p>
        </p:txBody>
      </p:sp>
      <p:sp>
        <p:nvSpPr>
          <p:cNvPr id="5" name="Slide Number Placeholder 4"/>
          <p:cNvSpPr>
            <a:spLocks noGrp="1"/>
          </p:cNvSpPr>
          <p:nvPr>
            <p:ph type="sldNum" sz="quarter" idx="12"/>
          </p:nvPr>
        </p:nvSpPr>
        <p:spPr/>
        <p:txBody>
          <a:bodyPr/>
          <a:lstStyle/>
          <a:p>
            <a:fld id="{8898DE1F-D653-447B-8DE3-08AFE78CFCEA}" type="slidenum">
              <a:rPr lang="en-US" smtClean="0">
                <a:solidFill>
                  <a:srgbClr val="FF0000"/>
                </a:solidFill>
              </a:rPr>
              <a:t>1</a:t>
            </a:fld>
            <a:endParaRPr lang="en-US" dirty="0">
              <a:solidFill>
                <a:srgbClr val="FF0000"/>
              </a:solidFill>
            </a:endParaRPr>
          </a:p>
        </p:txBody>
      </p:sp>
    </p:spTree>
    <p:extLst>
      <p:ext uri="{BB962C8B-B14F-4D97-AF65-F5344CB8AC3E}">
        <p14:creationId xmlns:p14="http://schemas.microsoft.com/office/powerpoint/2010/main" val="11011134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584775"/>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Achizitie</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sincrona</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10</a:t>
            </a:fld>
            <a:endParaRPr lang="en-US" dirty="0">
              <a:solidFill>
                <a:srgbClr val="FF0000"/>
              </a:solidFill>
              <a:latin typeface="Times New Roman" panose="02020603050405020304" pitchFamily="18" charset="0"/>
              <a:cs typeface="Times New Roman" panose="02020603050405020304" pitchFamily="18"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378" y="1857935"/>
            <a:ext cx="7965244" cy="349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80999" y="5562600"/>
            <a:ext cx="8532125" cy="369332"/>
          </a:xfrm>
          <a:prstGeom prst="rect">
            <a:avLst/>
          </a:prstGeom>
        </p:spPr>
        <p:txBody>
          <a:bodyPr wrap="square">
            <a:spAutoFit/>
          </a:bodyPr>
          <a:lstStyle/>
          <a:p>
            <a:pPr algn="ctr"/>
            <a:r>
              <a:rPr lang="en-US" dirty="0" smtClean="0"/>
              <a:t>Fig. 7.1 </a:t>
            </a:r>
            <a:r>
              <a:rPr lang="vi-VN" dirty="0" smtClean="0"/>
              <a:t>Spectru </a:t>
            </a:r>
            <a:r>
              <a:rPr lang="vi-VN" dirty="0"/>
              <a:t>frecvență a semnalelor achiziționate sincronizat și nesincronizat</a:t>
            </a:r>
            <a:endParaRPr lang="en-US" dirty="0"/>
          </a:p>
        </p:txBody>
      </p:sp>
    </p:spTree>
    <p:extLst>
      <p:ext uri="{BB962C8B-B14F-4D97-AF65-F5344CB8AC3E}">
        <p14:creationId xmlns:p14="http://schemas.microsoft.com/office/powerpoint/2010/main" val="2393402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1077218"/>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Teorema</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esantionarii</a:t>
            </a:r>
            <a:r>
              <a:rPr lang="en-US" sz="3200" b="1" dirty="0" smtClean="0">
                <a:solidFill>
                  <a:srgbClr val="FF0000"/>
                </a:solidFill>
                <a:latin typeface="Times New Roman" panose="02020603050405020304" pitchFamily="18" charset="0"/>
                <a:cs typeface="Times New Roman" panose="02020603050405020304" pitchFamily="18" charset="0"/>
              </a:rPr>
              <a:t> (Shannon)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2</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237507"/>
              </a:xfrm>
              <a:prstGeom prst="rect">
                <a:avLst/>
              </a:prstGeom>
              <a:noFill/>
            </p:spPr>
            <p:txBody>
              <a:bodyPr wrap="square" rtlCol="0">
                <a:spAutoFit/>
              </a:bodyPr>
              <a:lstStyle/>
              <a:p>
                <a:pPr indent="457200" algn="just"/>
                <a:r>
                  <a:rPr lang="vi-VN" dirty="0" smtClean="0">
                    <a:latin typeface="Times New Roman" panose="02020603050405020304" pitchFamily="18" charset="0"/>
                    <a:cs typeface="Times New Roman" panose="02020603050405020304" pitchFamily="18" charset="0"/>
                  </a:rPr>
                  <a:t>Această teoremă este de mare importanță în studiul teoretic al semnalelor discrete în timp, obținute printr-un proces de eșantionare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Enunțul</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acestei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teoreme</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este</a:t>
                </a:r>
                <a:r>
                  <a:rPr lang="en-US" dirty="0" smtClean="0">
                    <a:latin typeface="Times New Roman" panose="02020603050405020304" pitchFamily="18" charset="0"/>
                    <a:cs typeface="Times New Roman" panose="02020603050405020304" pitchFamily="18" charset="0"/>
                  </a:rPr>
                  <a:t>: </a:t>
                </a:r>
              </a:p>
              <a:p>
                <a:pPr indent="457200" algn="just"/>
                <a:endParaRPr lang="en-US" dirty="0">
                  <a:latin typeface="Times New Roman" panose="02020603050405020304" pitchFamily="18" charset="0"/>
                  <a:cs typeface="Times New Roman" panose="02020603050405020304" pitchFamily="18" charset="0"/>
                </a:endParaRPr>
              </a:p>
              <a:p>
                <a:pPr indent="457200" algn="just"/>
                <a:r>
                  <a:rPr lang="en-US" dirty="0" smtClean="0">
                    <a:latin typeface="Times New Roman" panose="02020603050405020304" pitchFamily="18" charset="0"/>
                    <a:cs typeface="Times New Roman" panose="02020603050405020304" pitchFamily="18" charset="0"/>
                  </a:rPr>
                  <a:t>Un </a:t>
                </a:r>
                <a:r>
                  <a:rPr lang="en-US" dirty="0" err="1" smtClean="0">
                    <a:latin typeface="Times New Roman" panose="02020603050405020304" pitchFamily="18" charset="0"/>
                    <a:cs typeface="Times New Roman" panose="02020603050405020304" pitchFamily="18" charset="0"/>
                  </a:rPr>
                  <a:t>semnal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analogi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continuu</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𝑥</m:t>
                        </m:r>
                      </m:e>
                      <m:sub>
                        <m:r>
                          <a:rPr lang="en-US" b="0" i="1" smtClean="0">
                            <a:latin typeface="Cambria Math"/>
                            <a:cs typeface="Times New Roman" panose="02020603050405020304" pitchFamily="18" charset="0"/>
                          </a:rPr>
                          <m:t>𝑎</m:t>
                        </m:r>
                      </m:sub>
                    </m:sSub>
                    <m:d>
                      <m:dPr>
                        <m:ctrlPr>
                          <a:rPr lang="en-US" b="0" i="1" smtClean="0">
                            <a:latin typeface="Cambria Math"/>
                            <a:cs typeface="Times New Roman" panose="02020603050405020304" pitchFamily="18" charset="0"/>
                          </a:rPr>
                        </m:ctrlPr>
                      </m:dPr>
                      <m:e>
                        <m:r>
                          <a:rPr lang="en-US" b="0" i="1" smtClean="0">
                            <a:latin typeface="Cambria Math"/>
                            <a:cs typeface="Times New Roman" panose="02020603050405020304" pitchFamily="18" charset="0"/>
                          </a:rPr>
                          <m:t>𝑡</m:t>
                        </m:r>
                      </m:e>
                    </m:d>
                  </m:oMath>
                </a14:m>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banda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limitata</a:t>
                </a:r>
                <a:r>
                  <a:rPr lang="en-US" dirty="0" smtClean="0">
                    <a:latin typeface="Times New Roman" panose="02020603050405020304" pitchFamily="18" charset="0"/>
                    <a:cs typeface="Times New Roman" panose="02020603050405020304" pitchFamily="18" charset="0"/>
                  </a:rPr>
                  <a:t> cu: </a:t>
                </a:r>
              </a:p>
              <a:p>
                <a:pPr indent="457200" algn="just"/>
                <a:endParaRPr lang="en-US" dirty="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𝑋</m:t>
                          </m:r>
                        </m:e>
                        <m:sub>
                          <m:r>
                            <a:rPr lang="en-US" b="0" i="1" smtClean="0">
                              <a:latin typeface="Cambria Math"/>
                              <a:cs typeface="Times New Roman" panose="02020603050405020304" pitchFamily="18" charset="0"/>
                            </a:rPr>
                            <m:t>𝑎</m:t>
                          </m:r>
                        </m:sub>
                      </m:sSub>
                      <m:d>
                        <m:dPr>
                          <m:ctrlPr>
                            <a:rPr lang="en-US" b="0" i="1" smtClean="0">
                              <a:latin typeface="Cambria Math"/>
                              <a:cs typeface="Times New Roman" panose="02020603050405020304" pitchFamily="18" charset="0"/>
                            </a:rPr>
                          </m:ctrlPr>
                        </m:dPr>
                        <m:e>
                          <m:r>
                            <a:rPr lang="en-US" b="0" i="1" smtClean="0">
                              <a:latin typeface="Cambria Math"/>
                              <a:ea typeface="Cambria Math"/>
                              <a:cs typeface="Times New Roman" panose="02020603050405020304" pitchFamily="18" charset="0"/>
                            </a:rPr>
                            <m:t>𝜔</m:t>
                          </m:r>
                        </m:e>
                      </m:d>
                      <m:r>
                        <a:rPr lang="en-US" b="0" i="1" smtClean="0">
                          <a:latin typeface="Cambria Math"/>
                          <a:ea typeface="Cambria Math"/>
                          <a:cs typeface="Times New Roman" panose="02020603050405020304" pitchFamily="18" charset="0"/>
                        </a:rPr>
                        <m:t>=</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0</m:t>
                          </m:r>
                        </m:e>
                        <m:sub>
                          <m:r>
                            <a:rPr lang="en-US" b="0" i="1" smtClean="0">
                              <a:latin typeface="Cambria Math"/>
                              <a:ea typeface="Cambria Math"/>
                              <a:cs typeface="Times New Roman" panose="02020603050405020304" pitchFamily="18" charset="0"/>
                            </a:rPr>
                            <m:t>𝑙𝑎</m:t>
                          </m:r>
                          <m:r>
                            <a:rPr lang="en-US" b="0" i="1" smtClean="0">
                              <a:latin typeface="Cambria Math"/>
                              <a:ea typeface="Cambria Math"/>
                              <a:cs typeface="Times New Roman" panose="02020603050405020304" pitchFamily="18" charset="0"/>
                            </a:rPr>
                            <m:t> </m:t>
                          </m:r>
                          <m:d>
                            <m:dPr>
                              <m:begChr m:val="|"/>
                              <m:endChr m:val="|"/>
                              <m:ctrlPr>
                                <a:rPr lang="en-US" b="0" i="1" smtClean="0">
                                  <a:latin typeface="Cambria Math"/>
                                  <a:ea typeface="Cambria Math"/>
                                  <a:cs typeface="Times New Roman" panose="02020603050405020304" pitchFamily="18" charset="0"/>
                                </a:rPr>
                              </m:ctrlPr>
                            </m:dPr>
                            <m:e>
                              <m:r>
                                <a:rPr lang="en-US" b="0" i="1" smtClean="0">
                                  <a:latin typeface="Cambria Math"/>
                                  <a:ea typeface="Cambria Math"/>
                                  <a:cs typeface="Times New Roman" panose="02020603050405020304" pitchFamily="18" charset="0"/>
                                </a:rPr>
                                <m:t>𝜔</m:t>
                              </m:r>
                            </m:e>
                          </m:d>
                          <m:r>
                            <a:rPr lang="en-US" b="0" i="1" smtClean="0">
                              <a:latin typeface="Cambria Math"/>
                              <a:ea typeface="Cambria Math"/>
                              <a:cs typeface="Times New Roman" panose="02020603050405020304" pitchFamily="18" charset="0"/>
                            </a:rPr>
                            <m:t>&gt;</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𝜔</m:t>
                              </m:r>
                            </m:e>
                            <m:sub>
                              <m:r>
                                <a:rPr lang="en-US" b="0" i="1" smtClean="0">
                                  <a:latin typeface="Cambria Math"/>
                                  <a:ea typeface="Cambria Math"/>
                                  <a:cs typeface="Times New Roman" panose="02020603050405020304" pitchFamily="18" charset="0"/>
                                </a:rPr>
                                <m:t>𝑟</m:t>
                              </m:r>
                            </m:sub>
                          </m:sSub>
                        </m:sub>
                      </m:sSub>
                    </m:oMath>
                  </m:oMathPara>
                </a14:m>
                <a:endParaRPr lang="en-US" dirty="0" smtClean="0">
                  <a:latin typeface="Times New Roman" panose="02020603050405020304" pitchFamily="18" charset="0"/>
                  <a:cs typeface="Times New Roman" panose="02020603050405020304" pitchFamily="18" charset="0"/>
                </a:endParaRPr>
              </a:p>
              <a:p>
                <a:pPr indent="457200" algn="ctr"/>
                <a:endParaRPr lang="en-US" dirty="0" smtClean="0">
                  <a:latin typeface="Times New Roman" panose="02020603050405020304" pitchFamily="18" charset="0"/>
                  <a:cs typeface="Times New Roman" panose="02020603050405020304" pitchFamily="18" charset="0"/>
                </a:endParaRPr>
              </a:p>
              <a:p>
                <a:pPr indent="457200" algn="just"/>
                <a:r>
                  <a:rPr lang="en-US" dirty="0" smtClean="0">
                    <a:latin typeface="Times New Roman" panose="02020603050405020304" pitchFamily="18" charset="0"/>
                    <a:cs typeface="Times New Roman" panose="02020603050405020304" pitchFamily="18" charset="0"/>
                  </a:rPr>
                  <a:t>Este </a:t>
                </a:r>
                <a:r>
                  <a:rPr lang="en-US" dirty="0" err="1" smtClean="0">
                    <a:latin typeface="Times New Roman" panose="02020603050405020304" pitchFamily="18" charset="0"/>
                    <a:cs typeface="Times New Roman" panose="02020603050405020304" pitchFamily="18" charset="0"/>
                  </a:rPr>
                  <a:t>complet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determinat</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esantionale</a:t>
                </a:r>
                <a:r>
                  <a:rPr lang="en-US" dirty="0" smtClean="0">
                    <a:latin typeface="Times New Roman" panose="02020603050405020304" pitchFamily="18" charset="0"/>
                    <a:cs typeface="Times New Roman" panose="02020603050405020304" pitchFamily="18" charset="0"/>
                  </a:rPr>
                  <a:t> sale </a:t>
                </a:r>
                <a14:m>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𝑥</m:t>
                        </m:r>
                      </m:e>
                      <m:sub>
                        <m:r>
                          <a:rPr lang="en-US" b="0" i="1" smtClean="0">
                            <a:latin typeface="Cambria Math"/>
                            <a:cs typeface="Times New Roman" panose="02020603050405020304" pitchFamily="18" charset="0"/>
                          </a:rPr>
                          <m:t>𝑎</m:t>
                        </m:r>
                      </m:sub>
                    </m:sSub>
                    <m:d>
                      <m:dPr>
                        <m:begChr m:val="["/>
                        <m:endChr m:val="]"/>
                        <m:ctrlPr>
                          <a:rPr lang="en-US" b="0" i="1" smtClean="0">
                            <a:latin typeface="Cambria Math"/>
                            <a:cs typeface="Times New Roman" panose="02020603050405020304" pitchFamily="18" charset="0"/>
                          </a:rPr>
                        </m:ctrlPr>
                      </m:dPr>
                      <m:e>
                        <m:r>
                          <a:rPr lang="en-US" b="0" i="1" smtClean="0">
                            <a:latin typeface="Cambria Math"/>
                            <a:cs typeface="Times New Roman" panose="02020603050405020304" pitchFamily="18" charset="0"/>
                          </a:rPr>
                          <m:t>𝑛</m:t>
                        </m:r>
                      </m:e>
                    </m:d>
                    <m:r>
                      <a:rPr lang="en-US" b="0" i="1" smtClean="0">
                        <a:latin typeface="Cambria Math"/>
                        <a:cs typeface="Times New Roman" panose="02020603050405020304" pitchFamily="18" charset="0"/>
                      </a:rPr>
                      <m:t>=</m:t>
                    </m:r>
                    <m:sSub>
                      <m:sSubPr>
                        <m:ctrlPr>
                          <a:rPr lang="en-US" i="1">
                            <a:latin typeface="Cambria Math"/>
                            <a:cs typeface="Times New Roman" panose="02020603050405020304" pitchFamily="18" charset="0"/>
                          </a:rPr>
                        </m:ctrlPr>
                      </m:sSubPr>
                      <m:e>
                        <m:r>
                          <a:rPr lang="en-US" i="1">
                            <a:latin typeface="Cambria Math"/>
                            <a:cs typeface="Times New Roman" panose="02020603050405020304" pitchFamily="18" charset="0"/>
                          </a:rPr>
                          <m:t>𝑥</m:t>
                        </m:r>
                      </m:e>
                      <m:sub>
                        <m:r>
                          <a:rPr lang="en-US" i="1">
                            <a:latin typeface="Cambria Math"/>
                            <a:cs typeface="Times New Roman" panose="02020603050405020304" pitchFamily="18" charset="0"/>
                          </a:rPr>
                          <m:t>𝑎</m:t>
                        </m:r>
                      </m:sub>
                    </m:sSub>
                    <m:d>
                      <m:dPr>
                        <m:begChr m:val="["/>
                        <m:endChr m:val="]"/>
                        <m:ctrlPr>
                          <a:rPr lang="en-US" i="1">
                            <a:latin typeface="Cambria Math"/>
                            <a:cs typeface="Times New Roman" panose="02020603050405020304" pitchFamily="18" charset="0"/>
                          </a:rPr>
                        </m:ctrlPr>
                      </m:dPr>
                      <m:e>
                        <m:r>
                          <a:rPr lang="en-US" i="1">
                            <a:latin typeface="Cambria Math"/>
                            <a:cs typeface="Times New Roman" panose="02020603050405020304" pitchFamily="18" charset="0"/>
                          </a:rPr>
                          <m:t>𝑛</m:t>
                        </m:r>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e>
                    </m:d>
                  </m:oMath>
                </a14:m>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masurate</a:t>
                </a:r>
                <a:r>
                  <a:rPr lang="en-US" dirty="0" smtClean="0">
                    <a:latin typeface="Times New Roman" panose="02020603050405020304" pitchFamily="18" charset="0"/>
                    <a:cs typeface="Times New Roman" panose="02020603050405020304" pitchFamily="18" charset="0"/>
                  </a:rPr>
                  <a:t> la </a:t>
                </a:r>
                <a14:m>
                  <m:oMath xmlns:m="http://schemas.openxmlformats.org/officeDocument/2006/math">
                    <m:r>
                      <a:rPr lang="en-US" b="0" i="1" smtClean="0">
                        <a:latin typeface="Cambria Math"/>
                        <a:cs typeface="Times New Roman" panose="02020603050405020304" pitchFamily="18" charset="0"/>
                      </a:rPr>
                      <m:t>𝑛</m:t>
                    </m:r>
                    <m:r>
                      <a:rPr lang="en-US" b="0" i="1" smtClean="0">
                        <a:latin typeface="Cambria Math"/>
                        <a:cs typeface="Times New Roman" panose="02020603050405020304" pitchFamily="18" charset="0"/>
                      </a:rPr>
                      <m:t>=0,±1,±</m:t>
                    </m:r>
                    <m:r>
                      <a:rPr lang="en-US" b="0" i="1" smtClean="0">
                        <a:latin typeface="Cambria Math"/>
                        <a:ea typeface="Cambria Math"/>
                        <a:cs typeface="Times New Roman" panose="02020603050405020304" pitchFamily="18" charset="0"/>
                      </a:rPr>
                      <m:t>2,…</m:t>
                    </m:r>
                  </m:oMath>
                </a14:m>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daca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frecventa</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esantionare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este</a:t>
                </a:r>
                <a:r>
                  <a:rPr lang="en-US" dirty="0" smtClean="0">
                    <a:latin typeface="Times New Roman" panose="02020603050405020304" pitchFamily="18" charset="0"/>
                    <a:cs typeface="Times New Roman" panose="02020603050405020304" pitchFamily="18" charset="0"/>
                  </a:rPr>
                  <a:t>:</a:t>
                </a:r>
              </a:p>
              <a:p>
                <a:pPr indent="457200" algn="just"/>
                <a:endParaRPr lang="en-US" dirty="0" smtClean="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sSub>
                        <m:sSubPr>
                          <m:ctrlPr>
                            <a:rPr lang="en-US" i="1" smtClean="0">
                              <a:latin typeface="Cambria Math"/>
                              <a:cs typeface="Times New Roman" panose="02020603050405020304" pitchFamily="18" charset="0"/>
                            </a:rPr>
                          </m:ctrlPr>
                        </m:sSubPr>
                        <m:e>
                          <m:r>
                            <a:rPr lang="en-US" i="1" smtClean="0">
                              <a:latin typeface="Cambria Math"/>
                              <a:ea typeface="Cambria Math"/>
                              <a:cs typeface="Times New Roman" panose="02020603050405020304" pitchFamily="18" charset="0"/>
                            </a:rPr>
                            <m:t>𝜔</m:t>
                          </m:r>
                        </m:e>
                        <m:sub>
                          <m:r>
                            <a:rPr lang="en-US" b="0" i="1" smtClean="0">
                              <a:latin typeface="Cambria Math"/>
                              <a:cs typeface="Times New Roman" panose="02020603050405020304" pitchFamily="18" charset="0"/>
                            </a:rPr>
                            <m:t>𝑒</m:t>
                          </m:r>
                        </m:sub>
                      </m:sSub>
                      <m:r>
                        <a:rPr lang="en-US" b="0" i="1" smtClean="0">
                          <a:latin typeface="Cambria Math"/>
                          <a:cs typeface="Times New Roman" panose="02020603050405020304" pitchFamily="18" charset="0"/>
                        </a:rPr>
                        <m:t>=2</m:t>
                      </m:r>
                      <m:r>
                        <a:rPr lang="en-US" b="0" i="1" smtClean="0">
                          <a:latin typeface="Cambria Math"/>
                          <a:ea typeface="Cambria Math"/>
                          <a:cs typeface="Times New Roman" panose="02020603050405020304" pitchFamily="18" charset="0"/>
                        </a:rPr>
                        <m:t>𝜋</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2</m:t>
                          </m:r>
                          <m:r>
                            <a:rPr lang="en-US" b="0" i="1" smtClean="0">
                              <a:latin typeface="Cambria Math"/>
                              <a:ea typeface="Cambria Math"/>
                              <a:cs typeface="Times New Roman" panose="02020603050405020304" pitchFamily="18" charset="0"/>
                            </a:rPr>
                            <m:t>𝜋</m:t>
                          </m:r>
                        </m:num>
                        <m:den>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den>
                      </m:f>
                      <m:r>
                        <a:rPr lang="en-US" b="0" i="1" smtClean="0">
                          <a:latin typeface="Cambria Math"/>
                          <a:ea typeface="Cambria Math"/>
                          <a:cs typeface="Times New Roman" panose="02020603050405020304" pitchFamily="18" charset="0"/>
                        </a:rPr>
                        <m:t>≥2</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𝜔</m:t>
                          </m:r>
                        </m:e>
                        <m:sub>
                          <m:r>
                            <a:rPr lang="en-US" b="0" i="1" smtClean="0">
                              <a:latin typeface="Cambria Math"/>
                              <a:ea typeface="Cambria Math"/>
                              <a:cs typeface="Times New Roman" panose="02020603050405020304" pitchFamily="18" charset="0"/>
                            </a:rPr>
                            <m:t>𝑀</m:t>
                          </m:r>
                        </m:sub>
                      </m:sSub>
                      <m:r>
                        <a:rPr lang="en-US" b="0" i="1" smtClean="0">
                          <a:latin typeface="Cambria Math"/>
                          <a:ea typeface="Cambria Math"/>
                          <a:cs typeface="Times New Roman" panose="02020603050405020304" pitchFamily="18" charset="0"/>
                        </a:rPr>
                        <m:t>=2</m:t>
                      </m:r>
                      <m:r>
                        <a:rPr lang="en-US" b="0" i="1" smtClean="0">
                          <a:latin typeface="Cambria Math"/>
                          <a:ea typeface="Cambria Math"/>
                          <a:cs typeface="Times New Roman" panose="02020603050405020304" pitchFamily="18" charset="0"/>
                        </a:rPr>
                        <m:t>𝜋</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oMath>
                  </m:oMathPara>
                </a14:m>
                <a:endParaRPr lang="en-US" dirty="0" smtClean="0">
                  <a:latin typeface="Times New Roman" panose="02020603050405020304" pitchFamily="18" charset="0"/>
                  <a:cs typeface="Times New Roman" panose="02020603050405020304" pitchFamily="18" charset="0"/>
                </a:endParaRPr>
              </a:p>
              <a:p>
                <a:pPr indent="457200" algn="ctr"/>
                <a:endParaRPr lang="en-US" dirty="0" smtClean="0">
                  <a:latin typeface="Times New Roman" panose="02020603050405020304" pitchFamily="18" charset="0"/>
                  <a:cs typeface="Times New Roman" panose="02020603050405020304" pitchFamily="18" charset="0"/>
                </a:endParaRPr>
              </a:p>
              <a:p>
                <a:pPr indent="457200"/>
                <a:r>
                  <a:rPr lang="en-US" dirty="0" err="1" smtClean="0">
                    <a:latin typeface="Times New Roman" panose="02020603050405020304" pitchFamily="18" charset="0"/>
                    <a:cs typeface="Times New Roman" panose="02020603050405020304" pitchFamily="18" charset="0"/>
                  </a:rPr>
                  <a:t>Frecventa</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i="1">
                            <a:latin typeface="Cambria Math"/>
                            <a:ea typeface="Cambria Math"/>
                            <a:cs typeface="Times New Roman" panose="02020603050405020304" pitchFamily="18" charset="0"/>
                          </a:rPr>
                          <m:t>𝑀</m:t>
                        </m:r>
                      </m:sub>
                    </m:sSub>
                  </m:oMath>
                </a14:m>
                <a:r>
                  <a:rPr lang="en-US" dirty="0" smtClean="0">
                    <a:latin typeface="Times New Roman" panose="02020603050405020304" pitchFamily="18" charset="0"/>
                    <a:cs typeface="Times New Roman" panose="02020603050405020304" pitchFamily="18" charset="0"/>
                  </a:rPr>
                  <a:t> se </a:t>
                </a:r>
                <a:r>
                  <a:rPr lang="en-US" dirty="0" err="1" smtClean="0">
                    <a:latin typeface="Times New Roman" panose="02020603050405020304" pitchFamily="18" charset="0"/>
                    <a:cs typeface="Times New Roman" panose="02020603050405020304" pitchFamily="18" charset="0"/>
                  </a:rPr>
                  <a:t>mai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numeste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frecventa</a:t>
                </a:r>
                <a:r>
                  <a:rPr lang="en-US" dirty="0" smtClean="0">
                    <a:latin typeface="Times New Roman" panose="02020603050405020304" pitchFamily="18" charset="0"/>
                    <a:cs typeface="Times New Roman" panose="02020603050405020304" pitchFamily="18" charset="0"/>
                  </a:rPr>
                  <a:t> maxima din </a:t>
                </a:r>
                <a:r>
                  <a:rPr lang="en-US" dirty="0" err="1" smtClean="0">
                    <a:latin typeface="Times New Roman" panose="02020603050405020304" pitchFamily="18" charset="0"/>
                    <a:cs typeface="Times New Roman" panose="02020603050405020304" pitchFamily="18" charset="0"/>
                  </a:rPr>
                  <a:t>spectru</a:t>
                </a:r>
                <a:r>
                  <a:rPr lang="en-US" dirty="0" smtClean="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indent="457200"/>
                <a:endParaRPr lang="en-US" dirty="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237507"/>
              </a:xfrm>
              <a:prstGeom prst="rect">
                <a:avLst/>
              </a:prstGeom>
              <a:blipFill rotWithShape="1">
                <a:blip r:embed="rId5"/>
                <a:stretch>
                  <a:fillRect l="-593" t="-719" r="-593"/>
                </a:stretch>
              </a:blipFill>
            </p:spPr>
            <p:txBody>
              <a:bodyPr/>
              <a:lstStyle/>
              <a:p>
                <a:r>
                  <a:rPr lang="en-US">
                    <a:noFill/>
                  </a:rPr>
                  <a:t> </a:t>
                </a:r>
              </a:p>
            </p:txBody>
          </p:sp>
        </mc:Fallback>
      </mc:AlternateContent>
    </p:spTree>
    <p:extLst>
      <p:ext uri="{BB962C8B-B14F-4D97-AF65-F5344CB8AC3E}">
        <p14:creationId xmlns:p14="http://schemas.microsoft.com/office/powerpoint/2010/main" val="42864023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1077218"/>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Teorema</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esantionarii</a:t>
            </a:r>
            <a:r>
              <a:rPr lang="en-US" sz="3200" b="1" dirty="0" smtClean="0">
                <a:solidFill>
                  <a:srgbClr val="FF0000"/>
                </a:solidFill>
                <a:latin typeface="Times New Roman" panose="02020603050405020304" pitchFamily="18" charset="0"/>
                <a:cs typeface="Times New Roman" panose="02020603050405020304" pitchFamily="18" charset="0"/>
              </a:rPr>
              <a:t> (Shannon)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3</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335289"/>
              </a:xfrm>
              <a:prstGeom prst="rect">
                <a:avLst/>
              </a:prstGeom>
              <a:noFill/>
            </p:spPr>
            <p:txBody>
              <a:bodyPr wrap="square" rtlCol="0">
                <a:spAutoFit/>
              </a:bodyPr>
              <a:lstStyle/>
              <a:p>
                <a:pPr indent="457200" algn="just"/>
                <a:r>
                  <a:rPr lang="vi-VN" dirty="0" smtClean="0">
                    <a:latin typeface="Times New Roman" panose="02020603050405020304" pitchFamily="18" charset="0"/>
                    <a:cs typeface="Times New Roman" panose="02020603050405020304" pitchFamily="18" charset="0"/>
                  </a:rPr>
                  <a:t>Nerespectarea acestei condiții ar duce la apariția efectului de alias. Astfel dacă s-ar aplica TFD unui semnalului considerat s-ar </a:t>
                </a:r>
                <a:r>
                  <a:rPr lang="vi-VN" dirty="0">
                    <a:latin typeface="Times New Roman" panose="02020603050405020304" pitchFamily="18" charset="0"/>
                    <a:cs typeface="Times New Roman" panose="02020603050405020304" pitchFamily="18" charset="0"/>
                  </a:rPr>
                  <a:t>observa ca în spectru furnizat doar primele  </a:t>
                </a:r>
                <a:r>
                  <a:rPr lang="vi-VN" dirty="0" smtClean="0">
                    <a:latin typeface="Times New Roman" panose="02020603050405020304" pitchFamily="18" charset="0"/>
                    <a:cs typeface="Times New Roman" panose="02020603050405020304" pitchFamily="18" charset="0"/>
                  </a:rPr>
                  <a:t>eșantioane</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f>
                      <m:fPr>
                        <m:ctrlPr>
                          <a:rPr lang="en-US" i="1">
                            <a:latin typeface="Cambria Math"/>
                            <a:cs typeface="Times New Roman" panose="02020603050405020304" pitchFamily="18" charset="0"/>
                          </a:rPr>
                        </m:ctrlPr>
                      </m:fPr>
                      <m:num>
                        <m:r>
                          <a:rPr lang="en-US" i="1">
                            <a:latin typeface="Cambria Math"/>
                            <a:cs typeface="Times New Roman" panose="02020603050405020304" pitchFamily="18" charset="0"/>
                          </a:rPr>
                          <m:t>𝑁</m:t>
                        </m:r>
                      </m:num>
                      <m:den>
                        <m:r>
                          <a:rPr lang="en-US" i="1">
                            <a:latin typeface="Cambria Math"/>
                            <a:cs typeface="Times New Roman" panose="02020603050405020304" pitchFamily="18" charset="0"/>
                          </a:rPr>
                          <m:t>2</m:t>
                        </m:r>
                      </m:den>
                    </m:f>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sunt reprezentative, iar următoarele eșantioane sunt complexul conjugat al acestora. Deci ele sunt redundante. Din acestea rezultă cu TFD  furnizează informaţii numai pentru un interval de frecvenţă de la zero la </a:t>
                </a:r>
                <a14:m>
                  <m:oMath xmlns:m="http://schemas.openxmlformats.org/officeDocument/2006/math">
                    <m:f>
                      <m:fPr>
                        <m:ctrlPr>
                          <a:rPr lang="en-US" b="0" i="1" smtClean="0">
                            <a:latin typeface="Cambria Math"/>
                            <a:cs typeface="Times New Roman" panose="02020603050405020304" pitchFamily="18" charset="0"/>
                          </a:rPr>
                        </m:ctrlPr>
                      </m:fPr>
                      <m:num>
                        <m:r>
                          <a:rPr lang="en-US" b="0" i="1" smtClean="0">
                            <a:latin typeface="Cambria Math"/>
                            <a:cs typeface="Times New Roman" panose="02020603050405020304" pitchFamily="18" charset="0"/>
                          </a:rPr>
                          <m:t>𝑁</m:t>
                        </m:r>
                      </m:num>
                      <m:den>
                        <m:r>
                          <a:rPr lang="en-US" b="0" i="1" smtClean="0">
                            <a:latin typeface="Cambria Math"/>
                            <a:cs typeface="Times New Roman" panose="02020603050405020304" pitchFamily="18" charset="0"/>
                          </a:rPr>
                          <m:t>2</m:t>
                        </m:r>
                      </m:den>
                    </m:f>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𝑓</m:t>
                    </m:r>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1</m:t>
                        </m:r>
                      </m:num>
                      <m:den>
                        <m:r>
                          <a:rPr lang="en-US" b="0" i="1" smtClean="0">
                            <a:latin typeface="Cambria Math"/>
                            <a:ea typeface="Cambria Math"/>
                            <a:cs typeface="Times New Roman" panose="02020603050405020304" pitchFamily="18" charset="0"/>
                          </a:rPr>
                          <m:t>2</m:t>
                        </m:r>
                      </m:den>
                    </m:f>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Frecvenţa </a:t>
                </a:r>
                <a14:m>
                  <m:oMath xmlns:m="http://schemas.openxmlformats.org/officeDocument/2006/math">
                    <m:f>
                      <m:fPr>
                        <m:ctrlPr>
                          <a:rPr lang="en-US" i="1">
                            <a:latin typeface="Cambria Math"/>
                            <a:ea typeface="Cambria Math"/>
                            <a:cs typeface="Times New Roman" panose="02020603050405020304" pitchFamily="18" charset="0"/>
                          </a:rPr>
                        </m:ctrlPr>
                      </m:fPr>
                      <m:num>
                        <m:r>
                          <a:rPr lang="en-US" i="1">
                            <a:latin typeface="Cambria Math"/>
                            <a:ea typeface="Cambria Math"/>
                            <a:cs typeface="Times New Roman" panose="02020603050405020304" pitchFamily="18" charset="0"/>
                          </a:rPr>
                          <m:t>1</m:t>
                        </m:r>
                      </m:num>
                      <m:den>
                        <m:r>
                          <a:rPr lang="en-US" i="1">
                            <a:latin typeface="Cambria Math"/>
                            <a:ea typeface="Cambria Math"/>
                            <a:cs typeface="Times New Roman" panose="02020603050405020304" pitchFamily="18" charset="0"/>
                          </a:rPr>
                          <m:t>2</m:t>
                        </m:r>
                      </m:den>
                    </m:f>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oMath>
                </a14:m>
                <a:r>
                  <a:rPr lang="vi-VN" dirty="0">
                    <a:latin typeface="Times New Roman" panose="02020603050405020304" pitchFamily="18" charset="0"/>
                    <a:cs typeface="Times New Roman" panose="02020603050405020304" pitchFamily="18" charset="0"/>
                  </a:rPr>
                  <a:t>  se numeşte frecvenţă Nyquist. Apare problema inversă: Știind intervalul de frecvenţă de interes pentru care se cere analiza spectrală a unui </a:t>
                </a:r>
                <a:r>
                  <a:rPr lang="vi-VN" dirty="0" smtClean="0">
                    <a:latin typeface="Times New Roman" panose="02020603050405020304" pitchFamily="18" charset="0"/>
                    <a:cs typeface="Times New Roman" panose="02020603050405020304" pitchFamily="18" charset="0"/>
                  </a:rPr>
                  <a:t>semnal</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r>
                      <a:rPr lang="en-US" b="0" i="1" smtClean="0">
                        <a:latin typeface="Cambria Math"/>
                        <a:cs typeface="Times New Roman" panose="02020603050405020304" pitchFamily="18" charset="0"/>
                      </a:rPr>
                      <m:t>0</m:t>
                    </m:r>
                    <m:r>
                      <a:rPr lang="en-US" b="0" i="1" smtClean="0">
                        <a:latin typeface="Cambria Math"/>
                        <a:cs typeface="Times New Roman" panose="02020603050405020304" pitchFamily="18" charset="0"/>
                      </a:rPr>
                      <m:t>− </m:t>
                    </m:r>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𝑀</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se cere să se găsească frecvenţele de eşantionare şi pasul de eşantionare </a:t>
                </a:r>
                <a14:m>
                  <m:oMath xmlns:m="http://schemas.openxmlformats.org/officeDocument/2006/math">
                    <m:r>
                      <a:rPr lang="en-US" i="1">
                        <a:latin typeface="Cambria Math"/>
                        <a:ea typeface="Cambria Math"/>
                        <a:cs typeface="Times New Roman" panose="02020603050405020304" pitchFamily="18" charset="0"/>
                      </a:rPr>
                      <m:t>∆</m:t>
                    </m:r>
                    <m:r>
                      <a:rPr lang="en-US" i="1">
                        <a:latin typeface="Cambria Math"/>
                        <a:ea typeface="Cambria Math"/>
                        <a:cs typeface="Times New Roman" panose="02020603050405020304" pitchFamily="18" charset="0"/>
                      </a:rPr>
                      <m:t>𝑓</m:t>
                    </m:r>
                  </m:oMath>
                </a14:m>
                <a:r>
                  <a:rPr lang="vi-VN" dirty="0">
                    <a:latin typeface="Times New Roman" panose="02020603050405020304" pitchFamily="18" charset="0"/>
                    <a:cs typeface="Times New Roman" panose="02020603050405020304" pitchFamily="18" charset="0"/>
                  </a:rPr>
                  <a:t>. Rezultă </a:t>
                </a:r>
                <a:r>
                  <a:rPr lang="vi-VN" dirty="0" smtClean="0">
                    <a:latin typeface="Times New Roman" panose="02020603050405020304" pitchFamily="18" charset="0"/>
                    <a:cs typeface="Times New Roman" panose="02020603050405020304" pitchFamily="18" charset="0"/>
                  </a:rPr>
                  <a:t>răspunsul</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f>
                      <m:fPr>
                        <m:ctrlPr>
                          <a:rPr lang="en-US" i="1">
                            <a:latin typeface="Cambria Math"/>
                            <a:ea typeface="Cambria Math"/>
                            <a:cs typeface="Times New Roman" panose="02020603050405020304" pitchFamily="18" charset="0"/>
                          </a:rPr>
                        </m:ctrlPr>
                      </m:fPr>
                      <m:num>
                        <m:r>
                          <a:rPr lang="en-US" i="1">
                            <a:latin typeface="Cambria Math"/>
                            <a:ea typeface="Cambria Math"/>
                            <a:cs typeface="Times New Roman" panose="02020603050405020304" pitchFamily="18" charset="0"/>
                          </a:rPr>
                          <m:t>1</m:t>
                        </m:r>
                      </m:num>
                      <m:den>
                        <m:r>
                          <a:rPr lang="en-US" i="1">
                            <a:latin typeface="Cambria Math"/>
                            <a:ea typeface="Cambria Math"/>
                            <a:cs typeface="Times New Roman" panose="02020603050405020304" pitchFamily="18" charset="0"/>
                          </a:rPr>
                          <m:t>2</m:t>
                        </m:r>
                      </m:den>
                    </m:f>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i="1">
                            <a:latin typeface="Cambria Math"/>
                            <a:ea typeface="Cambria Math"/>
                            <a:cs typeface="Times New Roman" panose="02020603050405020304" pitchFamily="18" charset="0"/>
                          </a:rPr>
                          <m:t>𝑒</m:t>
                        </m:r>
                      </m:sub>
                    </m:sSub>
                    <m:r>
                      <a:rPr lang="en-US">
                        <a:latin typeface="Cambria Math"/>
                        <a:ea typeface="Cambria Math"/>
                        <a:cs typeface="Times New Roman" panose="02020603050405020304" pitchFamily="18" charset="0"/>
                      </a:rPr>
                      <m:t>=</m:t>
                    </m:r>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i="1">
                            <a:latin typeface="Cambria Math"/>
                            <a:ea typeface="Cambria Math"/>
                            <a:cs typeface="Times New Roman" panose="02020603050405020304" pitchFamily="18" charset="0"/>
                          </a:rPr>
                          <m:t>𝑀</m:t>
                        </m:r>
                      </m:sub>
                    </m:sSub>
                  </m:oMath>
                </a14:m>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adică </a:t>
                </a:r>
                <a14:m>
                  <m:oMath xmlns:m="http://schemas.openxmlformats.org/officeDocument/2006/math">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i="1">
                            <a:latin typeface="Cambria Math"/>
                            <a:ea typeface="Cambria Math"/>
                            <a:cs typeface="Times New Roman" panose="02020603050405020304" pitchFamily="18" charset="0"/>
                          </a:rPr>
                          <m:t>𝑒</m:t>
                        </m:r>
                      </m:sub>
                    </m:sSub>
                    <m:r>
                      <a:rPr lang="en-US" b="0" i="0" smtClean="0">
                        <a:latin typeface="Cambria Math"/>
                        <a:ea typeface="Cambria Math"/>
                        <a:cs typeface="Times New Roman" panose="02020603050405020304" pitchFamily="18" charset="0"/>
                      </a:rPr>
                      <m:t>=</m:t>
                    </m:r>
                    <m:sSub>
                      <m:sSubPr>
                        <m:ctrlPr>
                          <a:rPr lang="en-US" i="1">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2</m:t>
                        </m:r>
                        <m:r>
                          <a:rPr lang="en-US" i="1">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Pasul de eşantionare </a:t>
                </a:r>
                <a14:m>
                  <m:oMath xmlns:m="http://schemas.openxmlformats.org/officeDocument/2006/math">
                    <m:r>
                      <a:rPr lang="en-US" i="1">
                        <a:latin typeface="Cambria Math"/>
                        <a:ea typeface="Cambria Math"/>
                        <a:cs typeface="Times New Roman" panose="02020603050405020304" pitchFamily="18" charset="0"/>
                      </a:rPr>
                      <m:t>∆</m:t>
                    </m:r>
                    <m:r>
                      <a:rPr lang="en-US" i="1">
                        <a:latin typeface="Cambria Math"/>
                        <a:ea typeface="Cambria Math"/>
                        <a:cs typeface="Times New Roman" panose="02020603050405020304" pitchFamily="18" charset="0"/>
                      </a:rPr>
                      <m:t>𝑓</m:t>
                    </m:r>
                  </m:oMath>
                </a14:m>
                <a:r>
                  <a:rPr lang="vi-VN" dirty="0">
                    <a:latin typeface="Times New Roman" panose="02020603050405020304" pitchFamily="18" charset="0"/>
                    <a:cs typeface="Times New Roman" panose="02020603050405020304" pitchFamily="18" charset="0"/>
                  </a:rPr>
                  <a:t>se alege egal cu frecvenţa fundamentală a semnalului dacă acesta este periodic: </a:t>
                </a:r>
                <a14:m>
                  <m:oMath xmlns:m="http://schemas.openxmlformats.org/officeDocument/2006/math">
                    <m:r>
                      <a:rPr lang="en-US" i="1">
                        <a:latin typeface="Cambria Math"/>
                        <a:ea typeface="Cambria Math"/>
                        <a:cs typeface="Times New Roman" panose="02020603050405020304" pitchFamily="18" charset="0"/>
                      </a:rPr>
                      <m:t>∆</m:t>
                    </m:r>
                    <m:r>
                      <a:rPr lang="en-US" i="1">
                        <a:latin typeface="Cambria Math"/>
                        <a:ea typeface="Cambria Math"/>
                        <a:cs typeface="Times New Roman" panose="02020603050405020304" pitchFamily="18" charset="0"/>
                      </a:rPr>
                      <m:t>𝑓</m:t>
                    </m:r>
                    <m:r>
                      <a:rPr lang="en-US" b="0" i="1" smtClean="0">
                        <a:latin typeface="Cambria Math"/>
                        <a:ea typeface="Cambria Math"/>
                        <a:cs typeface="Times New Roman" panose="02020603050405020304" pitchFamily="18" charset="0"/>
                      </a:rPr>
                      <m:t>=</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1</m:t>
                        </m:r>
                      </m:sub>
                    </m:sSub>
                  </m:oMath>
                </a14:m>
                <a:r>
                  <a:rPr lang="vi-VN" dirty="0">
                    <a:latin typeface="Times New Roman" panose="02020603050405020304" pitchFamily="18" charset="0"/>
                    <a:cs typeface="Times New Roman" panose="02020603050405020304" pitchFamily="18" charset="0"/>
                  </a:rPr>
                  <a:t>  (frecvenţa fundamentală). În acest caz numărul de eşantioane este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t>
                </a:r>
              </a:p>
              <a:p>
                <a:pPr indent="457200" algn="just"/>
                <a:endParaRPr lang="en-US" dirty="0" smtClean="0">
                  <a:latin typeface="Times New Roman" panose="02020603050405020304" pitchFamily="18" charset="0"/>
                  <a:cs typeface="Times New Roman" panose="02020603050405020304" pitchFamily="18" charset="0"/>
                </a:endParaRPr>
              </a:p>
              <a:p>
                <a:pPr indent="457200" algn="just"/>
                <a14:m>
                  <m:oMathPara xmlns:m="http://schemas.openxmlformats.org/officeDocument/2006/math">
                    <m:oMathParaPr>
                      <m:jc m:val="centerGroup"/>
                    </m:oMathParaPr>
                    <m:oMath xmlns:m="http://schemas.openxmlformats.org/officeDocument/2006/math">
                      <m:r>
                        <a:rPr lang="en-US" b="0" i="1" smtClean="0">
                          <a:latin typeface="Cambria Math"/>
                          <a:cs typeface="Times New Roman" panose="02020603050405020304" pitchFamily="18" charset="0"/>
                        </a:rPr>
                        <m:t>𝑁</m:t>
                      </m:r>
                      <m:r>
                        <a:rPr lang="en-US" b="0" i="1" smtClean="0">
                          <a:latin typeface="Cambria Math"/>
                          <a:cs typeface="Times New Roman" panose="02020603050405020304" pitchFamily="18" charset="0"/>
                        </a:rPr>
                        <m:t>=</m:t>
                      </m:r>
                      <m:f>
                        <m:fPr>
                          <m:ctrlPr>
                            <a:rPr lang="en-US" b="0" i="1" smtClean="0">
                              <a:latin typeface="Cambria Math"/>
                              <a:cs typeface="Times New Roman" panose="02020603050405020304" pitchFamily="18" charset="0"/>
                            </a:rPr>
                          </m:ctrlPr>
                        </m:fPr>
                        <m:num>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num>
                        <m:den>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den>
                      </m:f>
                      <m:r>
                        <a:rPr lang="en-US" b="0" i="1" smtClean="0">
                          <a:latin typeface="Cambria Math"/>
                          <a:cs typeface="Times New Roman" panose="02020603050405020304" pitchFamily="18" charset="0"/>
                        </a:rPr>
                        <m:t>=</m:t>
                      </m:r>
                      <m:f>
                        <m:fPr>
                          <m:ctrlPr>
                            <a:rPr lang="en-US" b="0" i="1" smtClean="0">
                              <a:latin typeface="Cambria Math"/>
                              <a:cs typeface="Times New Roman" panose="02020603050405020304" pitchFamily="18" charset="0"/>
                            </a:rPr>
                          </m:ctrlPr>
                        </m:fPr>
                        <m:num>
                          <m:r>
                            <a:rPr lang="en-US" b="0" i="1" smtClean="0">
                              <a:latin typeface="Cambria Math"/>
                              <a:cs typeface="Times New Roman" panose="02020603050405020304" pitchFamily="18" charset="0"/>
                            </a:rPr>
                            <m:t>2</m:t>
                          </m:r>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𝑀</m:t>
                              </m:r>
                            </m:sub>
                          </m:sSub>
                        </m:num>
                        <m:den>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1</m:t>
                              </m:r>
                            </m:sub>
                          </m:sSub>
                        </m:den>
                      </m:f>
                    </m:oMath>
                  </m:oMathPara>
                </a14:m>
                <a:endParaRPr lang="en-US" dirty="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335289"/>
              </a:xfrm>
              <a:prstGeom prst="rect">
                <a:avLst/>
              </a:prstGeom>
              <a:blipFill rotWithShape="1">
                <a:blip r:embed="rId5"/>
                <a:stretch>
                  <a:fillRect l="-593" t="-703" r="-593"/>
                </a:stretch>
              </a:blipFill>
            </p:spPr>
            <p:txBody>
              <a:bodyPr/>
              <a:lstStyle/>
              <a:p>
                <a:r>
                  <a:rPr lang="en-US">
                    <a:noFill/>
                  </a:rPr>
                  <a:t> </a:t>
                </a:r>
              </a:p>
            </p:txBody>
          </p:sp>
        </mc:Fallback>
      </mc:AlternateContent>
    </p:spTree>
    <p:extLst>
      <p:ext uri="{BB962C8B-B14F-4D97-AF65-F5344CB8AC3E}">
        <p14:creationId xmlns:p14="http://schemas.microsoft.com/office/powerpoint/2010/main" val="14722040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1077218"/>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Teorema</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esantionarii</a:t>
            </a:r>
            <a:r>
              <a:rPr lang="en-US" sz="3200" b="1" dirty="0" smtClean="0">
                <a:solidFill>
                  <a:srgbClr val="FF0000"/>
                </a:solidFill>
                <a:latin typeface="Times New Roman" panose="02020603050405020304" pitchFamily="18" charset="0"/>
                <a:cs typeface="Times New Roman" panose="02020603050405020304" pitchFamily="18" charset="0"/>
              </a:rPr>
              <a:t> (Shannon)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4</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839082"/>
              </a:xfrm>
              <a:prstGeom prst="rect">
                <a:avLst/>
              </a:prstGeom>
              <a:noFill/>
            </p:spPr>
            <p:txBody>
              <a:bodyPr wrap="square" rtlCol="0">
                <a:spAutoFit/>
              </a:bodyPr>
              <a:lstStyle/>
              <a:p>
                <a:pPr indent="457200" algn="just"/>
                <a:r>
                  <a:rPr lang="pt-BR" dirty="0" smtClean="0">
                    <a:latin typeface="Times New Roman" panose="02020603050405020304" pitchFamily="18" charset="0"/>
                    <a:cs typeface="Times New Roman" panose="02020603050405020304" pitchFamily="18" charset="0"/>
                  </a:rPr>
                  <a:t>Dacă semnalul eşantionat nu este periodic, </a:t>
                </a:r>
                <a14:m>
                  <m:oMath xmlns:m="http://schemas.openxmlformats.org/officeDocument/2006/math">
                    <m:r>
                      <a:rPr lang="pt-BR"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𝑓</m:t>
                    </m:r>
                  </m:oMath>
                </a14:m>
                <a:r>
                  <a:rPr lang="pt-BR" dirty="0" smtClean="0">
                    <a:latin typeface="Times New Roman" panose="02020603050405020304" pitchFamily="18" charset="0"/>
                    <a:cs typeface="Times New Roman" panose="02020603050405020304" pitchFamily="18" charset="0"/>
                  </a:rPr>
                  <a:t> se alege</a:t>
                </a:r>
              </a:p>
              <a:p>
                <a:pPr indent="457200" algn="just"/>
                <a:endParaRPr lang="en-US" dirty="0" smtClean="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𝑓</m:t>
                      </m:r>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num>
                        <m:den>
                          <m:r>
                            <a:rPr lang="en-US" b="0" i="1" smtClean="0">
                              <a:latin typeface="Cambria Math"/>
                              <a:ea typeface="Cambria Math"/>
                              <a:cs typeface="Times New Roman" panose="02020603050405020304" pitchFamily="18" charset="0"/>
                            </a:rPr>
                            <m:t>𝑁</m:t>
                          </m:r>
                        </m:den>
                      </m:f>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2</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num>
                        <m:den>
                          <m:r>
                            <a:rPr lang="en-US" b="0" i="1" smtClean="0">
                              <a:latin typeface="Cambria Math"/>
                              <a:ea typeface="Cambria Math"/>
                              <a:cs typeface="Times New Roman" panose="02020603050405020304" pitchFamily="18" charset="0"/>
                            </a:rPr>
                            <m:t>𝑁</m:t>
                          </m:r>
                        </m:den>
                      </m:f>
                      <m:r>
                        <a:rPr lang="en-US" b="0" i="0" smtClean="0">
                          <a:latin typeface="Cambria Math"/>
                          <a:ea typeface="Cambria Math"/>
                          <a:cs typeface="Times New Roman" panose="02020603050405020304" pitchFamily="18" charset="0"/>
                        </a:rPr>
                        <m:t>,  </m:t>
                      </m:r>
                      <m:r>
                        <m:rPr>
                          <m:sty m:val="p"/>
                        </m:rPr>
                        <a:rPr lang="en-US" b="0" i="0" smtClean="0">
                          <a:latin typeface="Cambria Math"/>
                          <a:ea typeface="Cambria Math"/>
                          <a:cs typeface="Times New Roman" panose="02020603050405020304" pitchFamily="18" charset="0"/>
                        </a:rPr>
                        <m:t>unde</m:t>
                      </m:r>
                      <m:r>
                        <a:rPr lang="en-US" b="0" i="0" smtClean="0">
                          <a:latin typeface="Cambria Math"/>
                          <a:ea typeface="Cambria Math"/>
                          <a:cs typeface="Times New Roman" panose="02020603050405020304" pitchFamily="18" charset="0"/>
                        </a:rPr>
                        <m:t> </m:t>
                      </m:r>
                      <m:r>
                        <m:rPr>
                          <m:sty m:val="p"/>
                        </m:rPr>
                        <a:rPr lang="en-US" b="0" i="0" smtClean="0">
                          <a:latin typeface="Cambria Math"/>
                          <a:ea typeface="Cambria Math"/>
                          <a:cs typeface="Times New Roman" panose="02020603050405020304" pitchFamily="18" charset="0"/>
                        </a:rPr>
                        <m:t>N</m:t>
                      </m:r>
                      <m:r>
                        <a:rPr lang="en-US" b="0" i="0" smtClean="0">
                          <a:latin typeface="Cambria Math"/>
                          <a:ea typeface="Cambria Math"/>
                          <a:cs typeface="Times New Roman" panose="02020603050405020304" pitchFamily="18" charset="0"/>
                        </a:rPr>
                        <m:t> </m:t>
                      </m:r>
                      <m:r>
                        <m:rPr>
                          <m:sty m:val="p"/>
                        </m:rPr>
                        <a:rPr lang="en-US" b="0" i="0" smtClean="0">
                          <a:latin typeface="Cambria Math"/>
                          <a:ea typeface="Cambria Math"/>
                          <a:cs typeface="Times New Roman" panose="02020603050405020304" pitchFamily="18" charset="0"/>
                        </a:rPr>
                        <m:t>este</m:t>
                      </m:r>
                      <m:r>
                        <a:rPr lang="en-US" b="0" i="0" smtClean="0">
                          <a:latin typeface="Cambria Math"/>
                          <a:ea typeface="Cambria Math"/>
                          <a:cs typeface="Times New Roman" panose="02020603050405020304" pitchFamily="18" charset="0"/>
                        </a:rPr>
                        <m:t> </m:t>
                      </m:r>
                      <m:r>
                        <m:rPr>
                          <m:sty m:val="p"/>
                        </m:rPr>
                        <a:rPr lang="en-US" b="0" i="0" smtClean="0">
                          <a:latin typeface="Cambria Math"/>
                          <a:ea typeface="Cambria Math"/>
                          <a:cs typeface="Times New Roman" panose="02020603050405020304" pitchFamily="18" charset="0"/>
                        </a:rPr>
                        <m:t>impus</m:t>
                      </m:r>
                    </m:oMath>
                  </m:oMathPara>
                </a14:m>
                <a:endParaRPr lang="en-US" b="0" dirty="0" smtClean="0">
                  <a:latin typeface="Times New Roman" panose="02020603050405020304" pitchFamily="18" charset="0"/>
                  <a:ea typeface="Cambria Math"/>
                  <a:cs typeface="Times New Roman" panose="02020603050405020304" pitchFamily="18" charset="0"/>
                </a:endParaRPr>
              </a:p>
              <a:p>
                <a:pPr indent="457200" algn="ctr"/>
                <a:endParaRPr lang="en-US" b="0" dirty="0" smtClean="0">
                  <a:latin typeface="Times New Roman" panose="02020603050405020304" pitchFamily="18" charset="0"/>
                  <a:ea typeface="Cambria Math"/>
                  <a:cs typeface="Times New Roman" panose="02020603050405020304" pitchFamily="18" charset="0"/>
                </a:endParaRPr>
              </a:p>
              <a:p>
                <a:pPr indent="457200"/>
                <a:r>
                  <a:rPr lang="en-US" dirty="0" smtClean="0">
                    <a:latin typeface="Times New Roman" panose="02020603050405020304" pitchFamily="18" charset="0"/>
                    <a:cs typeface="Times New Roman" panose="02020603050405020304" pitchFamily="18" charset="0"/>
                  </a:rPr>
                  <a:t>In final </a:t>
                </a:r>
                <a:r>
                  <a:rPr lang="en-US" dirty="0" err="1" smtClean="0">
                    <a:latin typeface="Times New Roman" panose="02020603050405020304" pitchFamily="18" charset="0"/>
                    <a:cs typeface="Times New Roman" panose="02020603050405020304" pitchFamily="18" charset="0"/>
                  </a:rPr>
                  <a:t>rezulta</a:t>
                </a:r>
                <a:r>
                  <a:rPr lang="en-US" dirty="0" smtClean="0">
                    <a:latin typeface="Times New Roman" panose="02020603050405020304" pitchFamily="18" charset="0"/>
                    <a:cs typeface="Times New Roman" panose="02020603050405020304" pitchFamily="18" charset="0"/>
                  </a:rPr>
                  <a:t> ca </a:t>
                </a:r>
                <a:r>
                  <a:rPr lang="en-US" dirty="0" err="1" smtClean="0">
                    <a:latin typeface="Times New Roman" panose="02020603050405020304" pitchFamily="18" charset="0"/>
                    <a:cs typeface="Times New Roman" panose="02020603050405020304" pitchFamily="18" charset="0"/>
                  </a:rPr>
                  <a:t>pasul</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esantionare</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r>
                      <a:rPr lang="en-US" b="0" i="1" smtClean="0">
                        <a:latin typeface="Cambria Math"/>
                        <a:ea typeface="Cambria Math"/>
                        <a:cs typeface="Times New Roman" panose="02020603050405020304" pitchFamily="18" charset="0"/>
                      </a:rPr>
                      <m:t> </m:t>
                    </m:r>
                  </m:oMath>
                </a14:m>
                <a:r>
                  <a:rPr lang="en-US" dirty="0" smtClean="0">
                    <a:latin typeface="Times New Roman" panose="02020603050405020304" pitchFamily="18" charset="0"/>
                    <a:cs typeface="Times New Roman" panose="02020603050405020304" pitchFamily="18" charset="0"/>
                  </a:rPr>
                  <a:t>se </a:t>
                </a:r>
                <a:r>
                  <a:rPr lang="en-US" dirty="0" err="1" smtClean="0">
                    <a:latin typeface="Times New Roman" panose="02020603050405020304" pitchFamily="18" charset="0"/>
                    <a:cs typeface="Times New Roman" panose="02020603050405020304" pitchFamily="18" charset="0"/>
                  </a:rPr>
                  <a:t>alege</a:t>
                </a:r>
                <a:r>
                  <a:rPr lang="en-US" dirty="0" smtClean="0">
                    <a:latin typeface="Times New Roman" panose="02020603050405020304" pitchFamily="18" charset="0"/>
                    <a:cs typeface="Times New Roman" panose="02020603050405020304" pitchFamily="18" charset="0"/>
                  </a:rPr>
                  <a:t>: </a:t>
                </a:r>
              </a:p>
              <a:p>
                <a:pPr indent="457200"/>
                <a:endParaRPr lang="en-US" dirty="0" smtClean="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1</m:t>
                          </m:r>
                        </m:num>
                        <m:den>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den>
                      </m:f>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1</m:t>
                          </m:r>
                        </m:num>
                        <m:den>
                          <m:r>
                            <a:rPr lang="en-US" b="0" i="1" smtClean="0">
                              <a:latin typeface="Cambria Math"/>
                              <a:ea typeface="Cambria Math"/>
                              <a:cs typeface="Times New Roman" panose="02020603050405020304" pitchFamily="18" charset="0"/>
                            </a:rPr>
                            <m:t>2</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den>
                      </m:f>
                    </m:oMath>
                  </m:oMathPara>
                </a14:m>
                <a:endParaRPr lang="en-US" dirty="0" smtClean="0">
                  <a:latin typeface="Times New Roman" panose="02020603050405020304" pitchFamily="18" charset="0"/>
                  <a:cs typeface="Times New Roman" panose="02020603050405020304" pitchFamily="18" charset="0"/>
                </a:endParaRPr>
              </a:p>
              <a:p>
                <a:pPr indent="457200" algn="ctr"/>
                <a:endParaRPr lang="en-US" dirty="0" smtClean="0">
                  <a:latin typeface="Times New Roman" panose="02020603050405020304" pitchFamily="18" charset="0"/>
                  <a:cs typeface="Times New Roman" panose="02020603050405020304" pitchFamily="18" charset="0"/>
                </a:endParaRPr>
              </a:p>
              <a:p>
                <a:pPr indent="457200"/>
                <a:r>
                  <a:rPr lang="pt-BR" dirty="0">
                    <a:latin typeface="Times New Roman" panose="02020603050405020304" pitchFamily="18" charset="0"/>
                    <a:cs typeface="Times New Roman" panose="02020603050405020304" pitchFamily="18" charset="0"/>
                  </a:rPr>
                  <a:t>Şi implicit suportul de timp pe care se prelevează eşantioanele  </a:t>
                </a:r>
                <a14:m>
                  <m:oMath xmlns:m="http://schemas.openxmlformats.org/officeDocument/2006/math">
                    <m:r>
                      <a:rPr lang="en-US" b="0" i="1" smtClean="0">
                        <a:latin typeface="Cambria Math"/>
                        <a:cs typeface="Times New Roman" panose="02020603050405020304" pitchFamily="18" charset="0"/>
                      </a:rPr>
                      <m:t>{</m:t>
                    </m:r>
                    <m:r>
                      <a:rPr lang="en-US" b="0" i="1" smtClean="0">
                        <a:latin typeface="Cambria Math"/>
                        <a:cs typeface="Times New Roman" panose="02020603050405020304" pitchFamily="18" charset="0"/>
                      </a:rPr>
                      <m:t>𝑥</m:t>
                    </m:r>
                    <m:d>
                      <m:dPr>
                        <m:begChr m:val="["/>
                        <m:endChr m:val="]"/>
                        <m:ctrlPr>
                          <a:rPr lang="en-US" b="0" i="1" smtClean="0">
                            <a:latin typeface="Cambria Math"/>
                            <a:cs typeface="Times New Roman" panose="02020603050405020304" pitchFamily="18" charset="0"/>
                          </a:rPr>
                        </m:ctrlPr>
                      </m:dPr>
                      <m:e>
                        <m:r>
                          <a:rPr lang="en-US" b="0" i="1" smtClean="0">
                            <a:latin typeface="Cambria Math"/>
                            <a:cs typeface="Times New Roman" panose="02020603050405020304" pitchFamily="18" charset="0"/>
                          </a:rPr>
                          <m:t>𝑛</m:t>
                        </m:r>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e>
                    </m:d>
                    <m:r>
                      <a:rPr lang="en-US" b="0" i="1" smtClean="0">
                        <a:latin typeface="Cambria Math"/>
                        <a:ea typeface="Cambria Math"/>
                        <a:cs typeface="Times New Roman" panose="02020603050405020304" pitchFamily="18" charset="0"/>
                      </a:rPr>
                      <m:t>}</m:t>
                    </m:r>
                  </m:oMath>
                </a14:m>
                <a:r>
                  <a:rPr lang="pt-BR" dirty="0" smtClean="0">
                    <a:latin typeface="Times New Roman" panose="02020603050405020304" pitchFamily="18" charset="0"/>
                    <a:cs typeface="Times New Roman" panose="02020603050405020304" pitchFamily="18" charset="0"/>
                  </a:rPr>
                  <a:t> </a:t>
                </a:r>
                <a:r>
                  <a:rPr lang="pt-BR" dirty="0">
                    <a:latin typeface="Times New Roman" panose="02020603050405020304" pitchFamily="18" charset="0"/>
                    <a:cs typeface="Times New Roman" panose="02020603050405020304" pitchFamily="18" charset="0"/>
                  </a:rPr>
                  <a:t>este</a:t>
                </a:r>
                <a:r>
                  <a:rPr lang="pt-BR" dirty="0" smtClean="0">
                    <a:latin typeface="Times New Roman" panose="02020603050405020304" pitchFamily="18" charset="0"/>
                    <a:cs typeface="Times New Roman" panose="02020603050405020304" pitchFamily="18" charset="0"/>
                  </a:rPr>
                  <a:t>:</a:t>
                </a:r>
              </a:p>
              <a:p>
                <a:pPr indent="457200" algn="ctr"/>
                <a:endParaRPr lang="en-US" dirty="0" smtClean="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r>
                        <a:rPr lang="en-US" b="0" i="1" smtClean="0">
                          <a:latin typeface="Cambria Math"/>
                          <a:cs typeface="Times New Roman" panose="02020603050405020304" pitchFamily="18" charset="0"/>
                        </a:rPr>
                        <m:t>𝑇</m:t>
                      </m:r>
                      <m:r>
                        <a:rPr lang="en-US" b="0" i="1" smtClean="0">
                          <a:latin typeface="Cambria Math"/>
                          <a:cs typeface="Times New Roman" panose="02020603050405020304" pitchFamily="18" charset="0"/>
                        </a:rPr>
                        <m:t>=</m:t>
                      </m:r>
                      <m:r>
                        <a:rPr lang="en-US" b="0" i="1" smtClean="0">
                          <a:latin typeface="Cambria Math"/>
                          <a:cs typeface="Times New Roman" panose="02020603050405020304" pitchFamily="18" charset="0"/>
                        </a:rPr>
                        <m:t>𝑁</m:t>
                      </m:r>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r>
                        <a:rPr lang="en-US" b="0" i="0"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𝑁</m:t>
                          </m:r>
                        </m:num>
                        <m:den>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den>
                      </m:f>
                    </m:oMath>
                  </m:oMathPara>
                </a14:m>
                <a:endParaRPr lang="en-US" dirty="0" smtClean="0">
                  <a:latin typeface="Times New Roman" panose="02020603050405020304" pitchFamily="18" charset="0"/>
                  <a:cs typeface="Times New Roman" panose="02020603050405020304" pitchFamily="18" charset="0"/>
                </a:endParaRPr>
              </a:p>
              <a:p>
                <a:pPr indent="457200"/>
                <a:r>
                  <a:rPr lang="en-US" dirty="0" smtClean="0">
                    <a:latin typeface="Times New Roman" panose="02020603050405020304" pitchFamily="18" charset="0"/>
                    <a:cs typeface="Times New Roman" panose="02020603050405020304" pitchFamily="18" charset="0"/>
                  </a:rPr>
                  <a:t>In general </a:t>
                </a:r>
                <a14:m>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2</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oMath>
                </a14:m>
                <a:r>
                  <a:rPr lang="en-US" dirty="0" smtClean="0">
                    <a:latin typeface="Times New Roman" panose="02020603050405020304" pitchFamily="18" charset="0"/>
                    <a:cs typeface="Times New Roman" panose="02020603050405020304" pitchFamily="18" charset="0"/>
                  </a:rPr>
                  <a:t> (conform </a:t>
                </a:r>
                <a:r>
                  <a:rPr lang="en-US" dirty="0" err="1" smtClean="0">
                    <a:latin typeface="Times New Roman" panose="02020603050405020304" pitchFamily="18" charset="0"/>
                    <a:cs typeface="Times New Roman" panose="02020603050405020304" pitchFamily="18" charset="0"/>
                  </a:rPr>
                  <a:t>teoremei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esantionarii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astfel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incat</a:t>
                </a:r>
                <a:r>
                  <a:rPr lang="en-US" dirty="0" smtClean="0">
                    <a:latin typeface="Times New Roman" panose="02020603050405020304" pitchFamily="18" charset="0"/>
                    <a:cs typeface="Times New Roman" panose="02020603050405020304" pitchFamily="18" charset="0"/>
                  </a:rPr>
                  <a:t>: </a:t>
                </a:r>
              </a:p>
              <a:p>
                <a:pPr indent="457200" algn="ctr"/>
                <a14:m>
                  <m:oMathPara xmlns:m="http://schemas.openxmlformats.org/officeDocument/2006/math">
                    <m:oMathParaPr>
                      <m:jc m:val="centerGroup"/>
                    </m:oMathParaPr>
                    <m:oMath xmlns:m="http://schemas.openxmlformats.org/officeDocument/2006/math">
                      <m:r>
                        <a:rPr lang="en-US"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𝑡</m:t>
                      </m:r>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1</m:t>
                          </m:r>
                        </m:num>
                        <m:den>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den>
                      </m:f>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r>
                            <a:rPr lang="en-US" b="0" i="1" smtClean="0">
                              <a:latin typeface="Cambria Math"/>
                              <a:ea typeface="Cambria Math"/>
                              <a:cs typeface="Times New Roman" panose="02020603050405020304" pitchFamily="18" charset="0"/>
                            </a:rPr>
                            <m:t>1</m:t>
                          </m:r>
                        </m:num>
                        <m:den>
                          <m:r>
                            <a:rPr lang="en-US" b="0" i="1" smtClean="0">
                              <a:latin typeface="Cambria Math"/>
                              <a:ea typeface="Cambria Math"/>
                              <a:cs typeface="Times New Roman" panose="02020603050405020304" pitchFamily="18" charset="0"/>
                            </a:rPr>
                            <m:t>2</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𝑀</m:t>
                              </m:r>
                            </m:sub>
                          </m:sSub>
                        </m:den>
                      </m:f>
                    </m:oMath>
                  </m:oMathPara>
                </a14:m>
                <a:endParaRPr lang="en-US" dirty="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839082"/>
              </a:xfrm>
              <a:prstGeom prst="rect">
                <a:avLst/>
              </a:prstGeom>
              <a:blipFill rotWithShape="1">
                <a:blip r:embed="rId5"/>
                <a:stretch>
                  <a:fillRect t="-631"/>
                </a:stretch>
              </a:blipFill>
            </p:spPr>
            <p:txBody>
              <a:bodyPr/>
              <a:lstStyle/>
              <a:p>
                <a:r>
                  <a:rPr lang="en-US">
                    <a:noFill/>
                  </a:rPr>
                  <a:t> </a:t>
                </a:r>
              </a:p>
            </p:txBody>
          </p:sp>
        </mc:Fallback>
      </mc:AlternateContent>
    </p:spTree>
    <p:extLst>
      <p:ext uri="{BB962C8B-B14F-4D97-AF65-F5344CB8AC3E}">
        <p14:creationId xmlns:p14="http://schemas.microsoft.com/office/powerpoint/2010/main" val="25672115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1077218"/>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Teorema</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esantionarii</a:t>
            </a:r>
            <a:r>
              <a:rPr lang="en-US" sz="3200" b="1" dirty="0" smtClean="0">
                <a:solidFill>
                  <a:srgbClr val="FF0000"/>
                </a:solidFill>
                <a:latin typeface="Times New Roman" panose="02020603050405020304" pitchFamily="18" charset="0"/>
                <a:cs typeface="Times New Roman" panose="02020603050405020304" pitchFamily="18" charset="0"/>
              </a:rPr>
              <a:t> (Shannon)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5</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915448"/>
              </a:xfrm>
              <a:prstGeom prst="rect">
                <a:avLst/>
              </a:prstGeom>
              <a:noFill/>
            </p:spPr>
            <p:txBody>
              <a:bodyPr wrap="square" rtlCol="0">
                <a:spAutoFit/>
              </a:bodyPr>
              <a:lstStyle/>
              <a:p>
                <a:pPr indent="457200" algn="just"/>
                <a:r>
                  <a:rPr lang="vi-VN" dirty="0" smtClean="0">
                    <a:latin typeface="Times New Roman" panose="02020603050405020304" pitchFamily="18" charset="0"/>
                    <a:cs typeface="Times New Roman" panose="02020603050405020304" pitchFamily="18" charset="0"/>
                  </a:rPr>
                  <a:t>În cazul în care nu este îndeplinită condiţia </a:t>
                </a:r>
                <a14:m>
                  <m:oMath xmlns:m="http://schemas.openxmlformats.org/officeDocument/2006/math">
                    <m:sSub>
                      <m:sSubPr>
                        <m:ctrlPr>
                          <a:rPr lang="en-US" i="1">
                            <a:latin typeface="Cambria Math"/>
                            <a:cs typeface="Times New Roman" panose="02020603050405020304" pitchFamily="18" charset="0"/>
                          </a:rPr>
                        </m:ctrlPr>
                      </m:sSubPr>
                      <m:e>
                        <m:r>
                          <a:rPr lang="en-US" i="1">
                            <a:latin typeface="Cambria Math"/>
                            <a:cs typeface="Times New Roman" panose="02020603050405020304" pitchFamily="18" charset="0"/>
                          </a:rPr>
                          <m:t>𝑓</m:t>
                        </m:r>
                      </m:e>
                      <m:sub>
                        <m:r>
                          <a:rPr lang="en-US" i="1">
                            <a:latin typeface="Cambria Math"/>
                            <a:cs typeface="Times New Roman" panose="02020603050405020304" pitchFamily="18" charset="0"/>
                          </a:rPr>
                          <m:t>𝑒</m:t>
                        </m:r>
                      </m:sub>
                    </m:sSub>
                    <m:r>
                      <a:rPr lang="en-US" i="1">
                        <a:latin typeface="Cambria Math"/>
                        <a:ea typeface="Cambria Math"/>
                        <a:cs typeface="Times New Roman" panose="02020603050405020304" pitchFamily="18" charset="0"/>
                      </a:rPr>
                      <m:t>≥2</m:t>
                    </m:r>
                    <m:sSub>
                      <m:sSubPr>
                        <m:ctrlPr>
                          <a:rPr lang="en-US" i="1">
                            <a:latin typeface="Cambria Math"/>
                            <a:ea typeface="Cambria Math"/>
                            <a:cs typeface="Times New Roman" panose="02020603050405020304" pitchFamily="18" charset="0"/>
                          </a:rPr>
                        </m:ctrlPr>
                      </m:sSubPr>
                      <m:e>
                        <m:r>
                          <a:rPr lang="en-US" i="1">
                            <a:latin typeface="Cambria Math"/>
                            <a:ea typeface="Cambria Math"/>
                            <a:cs typeface="Times New Roman" panose="02020603050405020304" pitchFamily="18" charset="0"/>
                          </a:rPr>
                          <m:t>𝑓</m:t>
                        </m:r>
                      </m:e>
                      <m:sub>
                        <m:r>
                          <a:rPr lang="en-US" i="1">
                            <a:latin typeface="Cambria Math"/>
                            <a:ea typeface="Cambria Math"/>
                            <a:cs typeface="Times New Roman" panose="02020603050405020304" pitchFamily="18" charset="0"/>
                          </a:rPr>
                          <m:t>𝑀</m:t>
                        </m:r>
                      </m:sub>
                    </m:sSub>
                  </m:oMath>
                </a14:m>
                <a:r>
                  <a:rPr lang="vi-VN" dirty="0">
                    <a:latin typeface="Times New Roman" panose="02020603050405020304" pitchFamily="18" charset="0"/>
                    <a:cs typeface="Times New Roman" panose="02020603050405020304" pitchFamily="18" charset="0"/>
                  </a:rPr>
                  <a:t> , în spectrul semnalului, reprezentat prin secvenţa  </a:t>
                </a:r>
                <a14:m>
                  <m:oMath xmlns:m="http://schemas.openxmlformats.org/officeDocument/2006/math">
                    <m:r>
                      <a:rPr lang="en-US" b="0" i="1" smtClean="0">
                        <a:latin typeface="Cambria Math"/>
                        <a:cs typeface="Times New Roman" panose="02020603050405020304" pitchFamily="18" charset="0"/>
                      </a:rPr>
                      <m:t>{</m:t>
                    </m:r>
                    <m:f>
                      <m:fPr>
                        <m:ctrlPr>
                          <a:rPr lang="en-US" b="0" i="1" smtClean="0">
                            <a:latin typeface="Cambria Math"/>
                            <a:cs typeface="Times New Roman" panose="02020603050405020304" pitchFamily="18" charset="0"/>
                          </a:rPr>
                        </m:ctrlPr>
                      </m:fPr>
                      <m:num>
                        <m:r>
                          <a:rPr lang="en-US" b="0" i="1" smtClean="0">
                            <a:latin typeface="Cambria Math"/>
                            <a:cs typeface="Times New Roman" panose="02020603050405020304" pitchFamily="18" charset="0"/>
                          </a:rPr>
                          <m:t>1</m:t>
                        </m:r>
                      </m:num>
                      <m:den>
                        <m:r>
                          <a:rPr lang="en-US" b="0" i="1" smtClean="0">
                            <a:latin typeface="Cambria Math"/>
                            <a:cs typeface="Times New Roman" panose="02020603050405020304" pitchFamily="18" charset="0"/>
                          </a:rPr>
                          <m:t>𝑁</m:t>
                        </m:r>
                      </m:den>
                    </m:f>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𝑋</m:t>
                        </m:r>
                      </m:e>
                      <m:sub>
                        <m:r>
                          <a:rPr lang="en-US" b="0" i="1" smtClean="0">
                            <a:latin typeface="Cambria Math"/>
                            <a:cs typeface="Times New Roman" panose="02020603050405020304" pitchFamily="18" charset="0"/>
                          </a:rPr>
                          <m:t>𝑘</m:t>
                        </m:r>
                      </m:sub>
                    </m:sSub>
                    <m:r>
                      <a:rPr lang="en-US" b="0" i="1" smtClean="0">
                        <a:latin typeface="Cambria Math"/>
                        <a:cs typeface="Times New Roman" panose="02020603050405020304" pitchFamily="18" charset="0"/>
                      </a:rPr>
                      <m:t>}</m:t>
                    </m:r>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apar componente suplimentare care se interpun între liniile spectrale reale. Ele se numesc componente </a:t>
                </a:r>
                <a:r>
                  <a:rPr lang="vi-VN" i="1" dirty="0">
                    <a:latin typeface="Times New Roman" panose="02020603050405020304" pitchFamily="18" charset="0"/>
                    <a:cs typeface="Times New Roman" panose="02020603050405020304" pitchFamily="18" charset="0"/>
                  </a:rPr>
                  <a:t>alias</a:t>
                </a:r>
                <a:r>
                  <a:rPr lang="vi-VN"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ctr"/>
                <a:r>
                  <a:rPr lang="en-US" dirty="0" smtClean="0">
                    <a:latin typeface="Times New Roman" panose="02020603050405020304" pitchFamily="18" charset="0"/>
                    <a:cs typeface="Times New Roman" panose="02020603050405020304" pitchFamily="18" charset="0"/>
                  </a:rPr>
                  <a:t>Fig. 6.1 . </a:t>
                </a:r>
                <a:r>
                  <a:rPr lang="en-US" dirty="0" err="1" smtClean="0">
                    <a:latin typeface="Times New Roman" panose="02020603050405020304" pitchFamily="18" charset="0"/>
                    <a:cs typeface="Times New Roman" panose="02020603050405020304" pitchFamily="18" charset="0"/>
                  </a:rPr>
                  <a:t>Achizitia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corecta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incorecta</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unui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semnal</a:t>
                </a:r>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915448"/>
              </a:xfrm>
              <a:prstGeom prst="rect">
                <a:avLst/>
              </a:prstGeom>
              <a:blipFill rotWithShape="1">
                <a:blip r:embed="rId5"/>
                <a:stretch>
                  <a:fillRect l="-593" t="-620" r="-593"/>
                </a:stretch>
              </a:blipFill>
            </p:spPr>
            <p:txBody>
              <a:bodyPr/>
              <a:lstStyle/>
              <a:p>
                <a:r>
                  <a:rPr lang="en-US">
                    <a:noFill/>
                  </a:rPr>
                  <a:t> </a:t>
                </a:r>
              </a:p>
            </p:txBody>
          </p:sp>
        </mc:Fallback>
      </mc:AlternateContent>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6232" y="2743200"/>
            <a:ext cx="5171534" cy="3256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474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1077218"/>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Teorema</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esantionarii</a:t>
            </a:r>
            <a:r>
              <a:rPr lang="en-US" sz="3200" b="1" dirty="0" smtClean="0">
                <a:solidFill>
                  <a:srgbClr val="FF0000"/>
                </a:solidFill>
                <a:latin typeface="Times New Roman" panose="02020603050405020304" pitchFamily="18" charset="0"/>
                <a:cs typeface="Times New Roman" panose="02020603050405020304" pitchFamily="18" charset="0"/>
              </a:rPr>
              <a:t> (Shannon)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6</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5049075"/>
              </a:xfrm>
              <a:prstGeom prst="rect">
                <a:avLst/>
              </a:prstGeom>
              <a:noFill/>
            </p:spPr>
            <p:txBody>
              <a:bodyPr wrap="square" rtlCol="0">
                <a:spAutoFit/>
              </a:bodyPr>
              <a:lstStyle/>
              <a:p>
                <a:pPr indent="457200" algn="just"/>
                <a:r>
                  <a:rPr lang="vi-VN" dirty="0" smtClean="0">
                    <a:latin typeface="Times New Roman" panose="02020603050405020304" pitchFamily="18" charset="0"/>
                    <a:cs typeface="Times New Roman" panose="02020603050405020304" pitchFamily="18" charset="0"/>
                  </a:rPr>
                  <a:t>Când regula lui Nyquist nu este respectată, frecvențele superioare frecvenței de eșantionare apar la frecvențe sub această frecvență rezultând într-o reprezentare eronată a acestui semnal. De exemplu componenta</a:t>
                </a:r>
                <a:r>
                  <a:rPr lang="en-US" dirty="0" smtClean="0">
                    <a:latin typeface="Times New Roman" panose="02020603050405020304" pitchFamily="18" charset="0"/>
                    <a:cs typeface="Times New Roman" panose="02020603050405020304" pitchFamily="18" charset="0"/>
                  </a:rPr>
                  <a:t>:</a:t>
                </a:r>
              </a:p>
              <a:p>
                <a:pPr indent="457200" algn="just"/>
                <a:endParaRPr lang="en-US" dirty="0" smtClean="0">
                  <a:latin typeface="Times New Roman" panose="02020603050405020304" pitchFamily="18" charset="0"/>
                  <a:cs typeface="Times New Roman" panose="02020603050405020304" pitchFamily="18" charset="0"/>
                </a:endParaRPr>
              </a:p>
              <a:p>
                <a:pPr indent="457200" algn="just"/>
                <a14:m>
                  <m:oMathPara xmlns:m="http://schemas.openxmlformats.org/officeDocument/2006/math">
                    <m:oMathParaPr>
                      <m:jc m:val="centerGroup"/>
                    </m:oMathParaPr>
                    <m:oMath xmlns:m="http://schemas.openxmlformats.org/officeDocument/2006/math">
                      <m:f>
                        <m:fPr>
                          <m:ctrlPr>
                            <a:rPr lang="en-US" i="1" smtClean="0">
                              <a:latin typeface="Cambria Math"/>
                              <a:cs typeface="Times New Roman" panose="02020603050405020304" pitchFamily="18" charset="0"/>
                            </a:rPr>
                          </m:ctrlPr>
                        </m:fPr>
                        <m:num>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num>
                        <m:den>
                          <m:r>
                            <a:rPr lang="en-US" b="0" i="1" smtClean="0">
                              <a:latin typeface="Cambria Math"/>
                              <a:cs typeface="Times New Roman" panose="02020603050405020304" pitchFamily="18" charset="0"/>
                            </a:rPr>
                            <m:t>2</m:t>
                          </m:r>
                        </m:den>
                      </m:f>
                      <m:r>
                        <a:rPr lang="en-US" b="0" i="1" smtClean="0">
                          <a:latin typeface="Cambria Math"/>
                          <a:cs typeface="Times New Roman" panose="02020603050405020304" pitchFamily="18" charset="0"/>
                        </a:rPr>
                        <m:t>&lt;</m:t>
                      </m:r>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0</m:t>
                          </m:r>
                        </m:sub>
                      </m:sSub>
                      <m:r>
                        <a:rPr lang="en-US" b="0" i="1" smtClean="0">
                          <a:latin typeface="Cambria Math"/>
                          <a:ea typeface="Cambria Math"/>
                          <a:cs typeface="Times New Roman" panose="02020603050405020304" pitchFamily="18" charset="0"/>
                        </a:rPr>
                        <m:t>&lt;</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oMath>
                  </m:oMathPara>
                </a14:m>
                <a:endParaRPr lang="en-US" b="0" dirty="0" smtClean="0">
                  <a:latin typeface="Times New Roman" panose="02020603050405020304" pitchFamily="18" charset="0"/>
                  <a:ea typeface="Cambria Math"/>
                  <a:cs typeface="Times New Roman" panose="02020603050405020304" pitchFamily="18" charset="0"/>
                </a:endParaRPr>
              </a:p>
              <a:p>
                <a:pPr indent="457200" algn="just"/>
                <a:endParaRPr lang="en-US" b="0" dirty="0" smtClean="0">
                  <a:latin typeface="Times New Roman" panose="02020603050405020304" pitchFamily="18" charset="0"/>
                  <a:ea typeface="Cambria Math"/>
                  <a:cs typeface="Times New Roman" panose="02020603050405020304" pitchFamily="18" charset="0"/>
                </a:endParaRPr>
              </a:p>
              <a:p>
                <a:pPr indent="457200" algn="just"/>
                <a:r>
                  <a:rPr lang="en-US" dirty="0" err="1" smtClean="0">
                    <a:latin typeface="Times New Roman" panose="02020603050405020304" pitchFamily="18" charset="0"/>
                    <a:cs typeface="Times New Roman" panose="02020603050405020304" pitchFamily="18" charset="0"/>
                  </a:rPr>
                  <a:t>Va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aparea</a:t>
                </a:r>
                <a:r>
                  <a:rPr lang="en-US" dirty="0" smtClean="0">
                    <a:latin typeface="Times New Roman" panose="02020603050405020304" pitchFamily="18" charset="0"/>
                    <a:cs typeface="Times New Roman" panose="02020603050405020304" pitchFamily="18" charset="0"/>
                  </a:rPr>
                  <a:t> la o </a:t>
                </a:r>
                <a:r>
                  <a:rPr lang="en-US" dirty="0" err="1" smtClean="0">
                    <a:latin typeface="Times New Roman" panose="02020603050405020304" pitchFamily="18" charset="0"/>
                    <a:cs typeface="Times New Roman" panose="02020603050405020304" pitchFamily="18" charset="0"/>
                  </a:rPr>
                  <a:t>frecventa</a:t>
                </a:r>
                <a:r>
                  <a:rPr lang="en-US" dirty="0" smtClean="0">
                    <a:latin typeface="Times New Roman" panose="02020603050405020304" pitchFamily="18" charset="0"/>
                    <a:cs typeface="Times New Roman" panose="02020603050405020304" pitchFamily="18" charset="0"/>
                  </a:rPr>
                  <a:t> : </a:t>
                </a:r>
                <a14:m>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r>
                      <a:rPr lang="en-US" b="0" i="1" smtClean="0">
                        <a:latin typeface="Cambria Math"/>
                        <a:cs typeface="Times New Roman" panose="02020603050405020304" pitchFamily="18" charset="0"/>
                      </a:rPr>
                      <m:t>−</m:t>
                    </m:r>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0</m:t>
                        </m:r>
                      </m:sub>
                    </m:sSub>
                  </m:oMath>
                </a14:m>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Figura </a:t>
                </a:r>
                <a:r>
                  <a:rPr lang="vi-VN" dirty="0">
                    <a:latin typeface="Times New Roman" panose="02020603050405020304" pitchFamily="18" charset="0"/>
                    <a:cs typeface="Times New Roman" panose="02020603050405020304" pitchFamily="18" charset="0"/>
                  </a:rPr>
                  <a:t>următoare ne arată frecvențele alias care apar când un semnal cu componentele reale la 25, 70, 160 și 510 Hz este eșantionat la 100 Hz. Frecvențele alias apar la 10,30 și 40 de Hz. </a:t>
                </a:r>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just"/>
                <a:endParaRPr lang="en-US" dirty="0" smtClean="0">
                  <a:latin typeface="Times New Roman" panose="02020603050405020304" pitchFamily="18" charset="0"/>
                  <a:cs typeface="Times New Roman" panose="02020603050405020304" pitchFamily="18" charset="0"/>
                </a:endParaRPr>
              </a:p>
              <a:p>
                <a:pPr indent="457200" algn="just"/>
                <a:endParaRPr lang="en-US" dirty="0">
                  <a:latin typeface="Times New Roman" panose="02020603050405020304" pitchFamily="18" charset="0"/>
                  <a:cs typeface="Times New Roman" panose="02020603050405020304" pitchFamily="18" charset="0"/>
                </a:endParaRPr>
              </a:p>
              <a:p>
                <a:pPr indent="457200" algn="ctr"/>
                <a:r>
                  <a:rPr lang="en-US" dirty="0" smtClean="0">
                    <a:latin typeface="Times New Roman" panose="02020603050405020304" pitchFamily="18" charset="0"/>
                    <a:cs typeface="Times New Roman" panose="02020603050405020304" pitchFamily="18" charset="0"/>
                  </a:rPr>
                  <a:t>Fig. 6.2. </a:t>
                </a:r>
                <a:r>
                  <a:rPr lang="en-US" dirty="0" err="1" smtClean="0">
                    <a:latin typeface="Times New Roman" panose="02020603050405020304" pitchFamily="18" charset="0"/>
                    <a:cs typeface="Times New Roman" panose="02020603050405020304" pitchFamily="18" charset="0"/>
                  </a:rPr>
                  <a:t>Frevente</a:t>
                </a:r>
                <a:r>
                  <a:rPr lang="en-US" dirty="0" smtClean="0">
                    <a:latin typeface="Times New Roman" panose="02020603050405020304" pitchFamily="18" charset="0"/>
                    <a:cs typeface="Times New Roman" panose="02020603050405020304" pitchFamily="18" charset="0"/>
                  </a:rPr>
                  <a:t> alias</a:t>
                </a:r>
                <a:endParaRPr lang="en-US" dirty="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5049075"/>
              </a:xfrm>
              <a:prstGeom prst="rect">
                <a:avLst/>
              </a:prstGeom>
              <a:blipFill rotWithShape="1">
                <a:blip r:embed="rId5"/>
                <a:stretch>
                  <a:fillRect l="-593" t="-604" r="-593" b="-966"/>
                </a:stretch>
              </a:blipFill>
            </p:spPr>
            <p:txBody>
              <a:bodyPr/>
              <a:lstStyle/>
              <a:p>
                <a:r>
                  <a:rPr lang="en-US">
                    <a:noFill/>
                  </a:rPr>
                  <a:t> </a:t>
                </a:r>
              </a:p>
            </p:txBody>
          </p:sp>
        </mc:Fallback>
      </mc:AlternateContent>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4549664"/>
            <a:ext cx="4876800" cy="1696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4048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584775"/>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Achizitie</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sincrona</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7</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697312"/>
              </a:xfrm>
              <a:prstGeom prst="rect">
                <a:avLst/>
              </a:prstGeom>
              <a:noFill/>
            </p:spPr>
            <p:txBody>
              <a:bodyPr wrap="square" rtlCol="0">
                <a:spAutoFit/>
              </a:bodyPr>
              <a:lstStyle/>
              <a:p>
                <a:pPr indent="457200" algn="just"/>
                <a:r>
                  <a:rPr lang="vi-VN" dirty="0" smtClean="0">
                    <a:latin typeface="Times New Roman" panose="02020603050405020304" pitchFamily="18" charset="0"/>
                    <a:cs typeface="Times New Roman" panose="02020603050405020304" pitchFamily="18" charset="0"/>
                  </a:rPr>
                  <a:t>Pe lângă respectarea teoremei eșantionării mai trebuie respectate anumite condiții, pentru a avea o achiziție cât mai corectă. Una dintre aceste condiții este sincronizarea frecvenței de eșantionare cu frecvența fundamentală a acestuia. Problematica este prezentată mai jos: </a:t>
                </a:r>
              </a:p>
              <a:p>
                <a:pPr indent="457200" algn="just"/>
                <a:r>
                  <a:rPr lang="vi-VN" dirty="0">
                    <a:latin typeface="Times New Roman" panose="02020603050405020304" pitchFamily="18" charset="0"/>
                    <a:cs typeface="Times New Roman" panose="02020603050405020304" pitchFamily="18" charset="0"/>
                  </a:rPr>
                  <a:t>Fie un semnal periodic nesinusoidal cu următoare dezvoltare Fourier trunchiată: </a:t>
                </a:r>
                <a:endParaRPr lang="en-US" dirty="0" smtClean="0">
                  <a:latin typeface="Times New Roman" panose="02020603050405020304" pitchFamily="18" charset="0"/>
                  <a:cs typeface="Times New Roman" panose="02020603050405020304" pitchFamily="18" charset="0"/>
                </a:endParaRPr>
              </a:p>
              <a:p>
                <a:pPr indent="457200" algn="just"/>
                <a14:m>
                  <m:oMathPara xmlns:m="http://schemas.openxmlformats.org/officeDocument/2006/math">
                    <m:oMathParaPr>
                      <m:jc m:val="centerGroup"/>
                    </m:oMathParaPr>
                    <m:oMath xmlns:m="http://schemas.openxmlformats.org/officeDocument/2006/math">
                      <m:r>
                        <a:rPr lang="en-US" b="0" i="1" smtClean="0">
                          <a:latin typeface="Cambria Math"/>
                          <a:cs typeface="Times New Roman" panose="02020603050405020304" pitchFamily="18" charset="0"/>
                        </a:rPr>
                        <m:t>𝑥</m:t>
                      </m:r>
                      <m:d>
                        <m:dPr>
                          <m:ctrlPr>
                            <a:rPr lang="en-US" b="0" i="1" smtClean="0">
                              <a:latin typeface="Cambria Math"/>
                              <a:cs typeface="Times New Roman" panose="02020603050405020304" pitchFamily="18" charset="0"/>
                            </a:rPr>
                          </m:ctrlPr>
                        </m:dPr>
                        <m:e>
                          <m:r>
                            <a:rPr lang="en-US" b="0" i="1" smtClean="0">
                              <a:latin typeface="Cambria Math"/>
                              <a:cs typeface="Times New Roman" panose="02020603050405020304" pitchFamily="18" charset="0"/>
                            </a:rPr>
                            <m:t>𝑡</m:t>
                          </m:r>
                        </m:e>
                      </m:d>
                      <m:r>
                        <a:rPr lang="en-US" b="0" i="1" smtClean="0">
                          <a:latin typeface="Cambria Math"/>
                          <a:cs typeface="Times New Roman" panose="02020603050405020304" pitchFamily="18" charset="0"/>
                        </a:rPr>
                        <m:t>=</m:t>
                      </m:r>
                      <m:nary>
                        <m:naryPr>
                          <m:chr m:val="∑"/>
                          <m:ctrlPr>
                            <a:rPr lang="en-US" b="0" i="1" smtClean="0">
                              <a:latin typeface="Cambria Math"/>
                              <a:cs typeface="Times New Roman" panose="02020603050405020304" pitchFamily="18" charset="0"/>
                            </a:rPr>
                          </m:ctrlPr>
                        </m:naryPr>
                        <m:sub>
                          <m:r>
                            <m:rPr>
                              <m:brk m:alnAt="23"/>
                            </m:rPr>
                            <a:rPr lang="en-US" b="0" i="1" smtClean="0">
                              <a:latin typeface="Cambria Math"/>
                              <a:cs typeface="Times New Roman" panose="02020603050405020304" pitchFamily="18" charset="0"/>
                            </a:rPr>
                            <m:t>𝑚</m:t>
                          </m:r>
                          <m:r>
                            <a:rPr lang="en-US" b="0" i="1" smtClean="0">
                              <a:latin typeface="Cambria Math"/>
                              <a:cs typeface="Times New Roman" panose="02020603050405020304" pitchFamily="18" charset="0"/>
                            </a:rPr>
                            <m:t>=1</m:t>
                          </m:r>
                        </m:sub>
                        <m:sup>
                          <m:r>
                            <a:rPr lang="en-US" b="0" i="1" smtClean="0">
                              <a:latin typeface="Cambria Math"/>
                              <a:cs typeface="Times New Roman" panose="02020603050405020304" pitchFamily="18" charset="0"/>
                            </a:rPr>
                            <m:t>𝑀</m:t>
                          </m:r>
                        </m:sup>
                        <m:e>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𝐴</m:t>
                              </m:r>
                            </m:e>
                            <m:sub>
                              <m:r>
                                <a:rPr lang="en-US" b="0" i="1" smtClean="0">
                                  <a:latin typeface="Cambria Math"/>
                                  <a:cs typeface="Times New Roman" panose="02020603050405020304" pitchFamily="18" charset="0"/>
                                </a:rPr>
                                <m:t>𝑚</m:t>
                              </m:r>
                            </m:sub>
                          </m:sSub>
                          <m:r>
                            <m:rPr>
                              <m:sty m:val="p"/>
                            </m:rPr>
                            <a:rPr lang="en-US" b="0" i="0" smtClean="0">
                              <a:latin typeface="Cambria Math"/>
                              <a:cs typeface="Times New Roman" panose="02020603050405020304" pitchFamily="18" charset="0"/>
                            </a:rPr>
                            <m:t>cos</m:t>
                          </m:r>
                          <m:r>
                            <a:rPr lang="en-US" b="0" i="1" smtClean="0">
                              <a:latin typeface="Cambria Math"/>
                              <a:cs typeface="Times New Roman" panose="02020603050405020304" pitchFamily="18" charset="0"/>
                            </a:rPr>
                            <m:t>⁡(</m:t>
                          </m:r>
                          <m:r>
                            <a:rPr lang="en-US" b="0" i="1" smtClean="0">
                              <a:latin typeface="Cambria Math"/>
                              <a:cs typeface="Times New Roman" panose="02020603050405020304" pitchFamily="18" charset="0"/>
                            </a:rPr>
                            <m:t>𝑚</m:t>
                          </m:r>
                          <m:sSub>
                            <m:sSubPr>
                              <m:ctrlPr>
                                <a:rPr lang="en-US" b="0" i="1" smtClean="0">
                                  <a:latin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𝜔</m:t>
                              </m:r>
                            </m:e>
                            <m:sub>
                              <m:r>
                                <a:rPr lang="en-US" b="0" i="1" smtClean="0">
                                  <a:latin typeface="Cambria Math"/>
                                  <a:cs typeface="Times New Roman" panose="02020603050405020304" pitchFamily="18" charset="0"/>
                                </a:rPr>
                                <m:t>0</m:t>
                              </m:r>
                            </m:sub>
                          </m:sSub>
                          <m:r>
                            <a:rPr lang="en-US" b="0" i="1" smtClean="0">
                              <a:latin typeface="Cambria Math"/>
                              <a:cs typeface="Times New Roman" panose="02020603050405020304" pitchFamily="18" charset="0"/>
                            </a:rPr>
                            <m:t>𝑡</m:t>
                          </m:r>
                          <m:r>
                            <a:rPr lang="en-US" b="0" i="1" smtClean="0">
                              <a:latin typeface="Cambria Math"/>
                              <a:cs typeface="Times New Roman" panose="02020603050405020304" pitchFamily="18" charset="0"/>
                            </a:rPr>
                            <m:t>+</m:t>
                          </m:r>
                          <m:sSub>
                            <m:sSubPr>
                              <m:ctrlPr>
                                <a:rPr lang="en-US" b="0" i="1" smtClean="0">
                                  <a:latin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𝜑</m:t>
                              </m:r>
                            </m:e>
                            <m:sub>
                              <m:r>
                                <a:rPr lang="en-US" b="0" i="1" smtClean="0">
                                  <a:latin typeface="Cambria Math"/>
                                  <a:cs typeface="Times New Roman" panose="02020603050405020304" pitchFamily="18" charset="0"/>
                                </a:rPr>
                                <m:t>𝑚</m:t>
                              </m:r>
                            </m:sub>
                          </m:sSub>
                          <m:r>
                            <a:rPr lang="en-US" b="0" i="1" smtClean="0">
                              <a:latin typeface="Cambria Math"/>
                              <a:cs typeface="Times New Roman" panose="02020603050405020304" pitchFamily="18" charset="0"/>
                            </a:rPr>
                            <m:t>)</m:t>
                          </m:r>
                        </m:e>
                      </m:nary>
                    </m:oMath>
                  </m:oMathPara>
                </a14:m>
                <a:endParaRPr lang="en-US" b="0" dirty="0" smtClean="0">
                  <a:latin typeface="Times New Roman" panose="02020603050405020304" pitchFamily="18" charset="0"/>
                  <a:cs typeface="Times New Roman" panose="02020603050405020304" pitchFamily="18" charset="0"/>
                </a:endParaRPr>
              </a:p>
              <a:p>
                <a:pPr indent="457200" algn="just"/>
                <a:r>
                  <a:rPr lang="it-IT" dirty="0">
                    <a:latin typeface="Times New Roman" panose="02020603050405020304" pitchFamily="18" charset="0"/>
                    <a:cs typeface="Times New Roman" panose="02020603050405020304" pitchFamily="18" charset="0"/>
                  </a:rPr>
                  <a:t>Unde </a:t>
                </a:r>
                <a:r>
                  <a:rPr lang="it-IT" i="1" dirty="0" smtClean="0">
                    <a:latin typeface="Times New Roman" panose="02020603050405020304" pitchFamily="18" charset="0"/>
                    <a:cs typeface="Times New Roman" panose="02020603050405020304" pitchFamily="18" charset="0"/>
                  </a:rPr>
                  <a:t>M</a:t>
                </a:r>
                <a:r>
                  <a:rPr lang="it-IT" dirty="0" smtClean="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este ordinul superior al armonicii cel mai puţin semnificative din serie</a:t>
                </a:r>
                <a:r>
                  <a:rPr lang="it-IT"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p>
              <a:p>
                <a:pPr indent="457200" algn="just"/>
                <a:r>
                  <a:rPr lang="vi-VN" dirty="0">
                    <a:latin typeface="Times New Roman" panose="02020603050405020304" pitchFamily="18" charset="0"/>
                    <a:cs typeface="Times New Roman" panose="02020603050405020304" pitchFamily="18" charset="0"/>
                  </a:rPr>
                  <a:t>Determinarea spectrului de amplitudine Am se face pe cale numerică. Instrumentul de analiză în timp discret şi în spaţiul frecvenţă discretă a semnalelor este transformata Fourier discretă după cum se menţiona capitolul anterior. Aplicând TFD, obținem: </a:t>
                </a:r>
                <a:endParaRPr lang="en-US" dirty="0" smtClean="0">
                  <a:latin typeface="Times New Roman" panose="02020603050405020304" pitchFamily="18" charset="0"/>
                  <a:cs typeface="Times New Roman" panose="02020603050405020304" pitchFamily="18" charset="0"/>
                </a:endParaRPr>
              </a:p>
              <a:p>
                <a:pPr indent="457200" algn="ctr"/>
                <a14:m>
                  <m:oMathPara xmlns:m="http://schemas.openxmlformats.org/officeDocument/2006/math">
                    <m:oMathParaPr>
                      <m:jc m:val="centerGroup"/>
                    </m:oMathParaPr>
                    <m:oMath xmlns:m="http://schemas.openxmlformats.org/officeDocument/2006/math">
                      <m:sSub>
                        <m:sSubPr>
                          <m:ctrlPr>
                            <a:rPr lang="it-IT"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𝑋</m:t>
                          </m:r>
                        </m:e>
                        <m:sub>
                          <m:r>
                            <a:rPr lang="en-US" b="0" i="1" smtClean="0">
                              <a:latin typeface="Cambria Math"/>
                              <a:cs typeface="Times New Roman" panose="02020603050405020304" pitchFamily="18" charset="0"/>
                            </a:rPr>
                            <m:t>𝑘</m:t>
                          </m:r>
                        </m:sub>
                      </m:sSub>
                      <m:r>
                        <a:rPr lang="en-US" b="0" i="1" smtClean="0">
                          <a:latin typeface="Cambria Math"/>
                          <a:cs typeface="Times New Roman" panose="02020603050405020304" pitchFamily="18" charset="0"/>
                        </a:rPr>
                        <m:t>=</m:t>
                      </m:r>
                      <m:nary>
                        <m:naryPr>
                          <m:chr m:val="∑"/>
                          <m:ctrlPr>
                            <a:rPr lang="en-US" b="0" i="1" smtClean="0">
                              <a:latin typeface="Cambria Math"/>
                              <a:cs typeface="Times New Roman" panose="02020603050405020304" pitchFamily="18" charset="0"/>
                            </a:rPr>
                          </m:ctrlPr>
                        </m:naryPr>
                        <m:sub>
                          <m:r>
                            <m:rPr>
                              <m:brk m:alnAt="23"/>
                            </m:rPr>
                            <a:rPr lang="en-US" b="0" i="1" smtClean="0">
                              <a:latin typeface="Cambria Math"/>
                              <a:cs typeface="Times New Roman" panose="02020603050405020304" pitchFamily="18" charset="0"/>
                            </a:rPr>
                            <m:t>𝑛</m:t>
                          </m:r>
                          <m:r>
                            <a:rPr lang="en-US" b="0" i="1" smtClean="0">
                              <a:latin typeface="Cambria Math"/>
                              <a:cs typeface="Times New Roman" panose="02020603050405020304" pitchFamily="18" charset="0"/>
                            </a:rPr>
                            <m:t>=0</m:t>
                          </m:r>
                        </m:sub>
                        <m:sup>
                          <m:r>
                            <a:rPr lang="en-US" b="0" i="1" smtClean="0">
                              <a:latin typeface="Cambria Math"/>
                              <a:cs typeface="Times New Roman" panose="02020603050405020304" pitchFamily="18" charset="0"/>
                            </a:rPr>
                            <m:t>𝑁</m:t>
                          </m:r>
                          <m:r>
                            <a:rPr lang="en-US" b="0" i="1" smtClean="0">
                              <a:latin typeface="Cambria Math"/>
                              <a:cs typeface="Times New Roman" panose="02020603050405020304" pitchFamily="18" charset="0"/>
                            </a:rPr>
                            <m:t>−1</m:t>
                          </m:r>
                        </m:sup>
                        <m:e>
                          <m:r>
                            <a:rPr lang="en-US" b="0" i="1" smtClean="0">
                              <a:latin typeface="Cambria Math"/>
                              <a:cs typeface="Times New Roman" panose="02020603050405020304" pitchFamily="18" charset="0"/>
                            </a:rPr>
                            <m:t>𝑥</m:t>
                          </m:r>
                          <m:d>
                            <m:dPr>
                              <m:begChr m:val="["/>
                              <m:endChr m:val="]"/>
                              <m:ctrlPr>
                                <a:rPr lang="en-US" b="0" i="1" smtClean="0">
                                  <a:latin typeface="Cambria Math"/>
                                  <a:cs typeface="Times New Roman" panose="02020603050405020304" pitchFamily="18" charset="0"/>
                                </a:rPr>
                              </m:ctrlPr>
                            </m:dPr>
                            <m:e>
                              <m:r>
                                <a:rPr lang="en-US" b="0" i="1" smtClean="0">
                                  <a:latin typeface="Cambria Math"/>
                                  <a:cs typeface="Times New Roman" panose="02020603050405020304" pitchFamily="18" charset="0"/>
                                </a:rPr>
                                <m:t>𝑛</m:t>
                              </m:r>
                            </m:e>
                          </m:d>
                          <m:sSup>
                            <m:sSupPr>
                              <m:ctrlPr>
                                <a:rPr lang="en-US" b="0" i="1" smtClean="0">
                                  <a:latin typeface="Cambria Math"/>
                                  <a:cs typeface="Times New Roman" panose="02020603050405020304" pitchFamily="18" charset="0"/>
                                </a:rPr>
                              </m:ctrlPr>
                            </m:sSupPr>
                            <m:e>
                              <m:r>
                                <a:rPr lang="en-US" b="0" i="1" smtClean="0">
                                  <a:latin typeface="Cambria Math"/>
                                  <a:cs typeface="Times New Roman" panose="02020603050405020304" pitchFamily="18" charset="0"/>
                                </a:rPr>
                                <m:t>𝑒</m:t>
                              </m:r>
                            </m:e>
                            <m:sup>
                              <m:r>
                                <a:rPr lang="en-US" b="0" i="1" smtClean="0">
                                  <a:latin typeface="Cambria Math"/>
                                  <a:cs typeface="Times New Roman" panose="02020603050405020304" pitchFamily="18" charset="0"/>
                                </a:rPr>
                                <m:t>−</m:t>
                              </m:r>
                              <m:r>
                                <a:rPr lang="en-US" b="0" i="1" smtClean="0">
                                  <a:latin typeface="Cambria Math"/>
                                  <a:cs typeface="Times New Roman" panose="02020603050405020304" pitchFamily="18" charset="0"/>
                                </a:rPr>
                                <m:t>𝑗𝑛𝑘</m:t>
                              </m:r>
                              <m:f>
                                <m:fPr>
                                  <m:ctrlPr>
                                    <a:rPr lang="en-US" b="0" i="1" smtClean="0">
                                      <a:latin typeface="Cambria Math"/>
                                      <a:cs typeface="Times New Roman" panose="02020603050405020304" pitchFamily="18" charset="0"/>
                                    </a:rPr>
                                  </m:ctrlPr>
                                </m:fPr>
                                <m:num>
                                  <m:r>
                                    <a:rPr lang="en-US" b="0" i="1" smtClean="0">
                                      <a:latin typeface="Cambria Math"/>
                                      <a:cs typeface="Times New Roman" panose="02020603050405020304" pitchFamily="18" charset="0"/>
                                    </a:rPr>
                                    <m:t>2</m:t>
                                  </m:r>
                                  <m:r>
                                    <a:rPr lang="en-US" b="0" i="1" smtClean="0">
                                      <a:latin typeface="Cambria Math"/>
                                      <a:ea typeface="Cambria Math"/>
                                      <a:cs typeface="Times New Roman" panose="02020603050405020304" pitchFamily="18" charset="0"/>
                                    </a:rPr>
                                    <m:t>𝜋</m:t>
                                  </m:r>
                                </m:num>
                                <m:den>
                                  <m:r>
                                    <a:rPr lang="en-US" b="0" i="1" smtClean="0">
                                      <a:latin typeface="Cambria Math"/>
                                      <a:cs typeface="Times New Roman" panose="02020603050405020304" pitchFamily="18" charset="0"/>
                                    </a:rPr>
                                    <m:t>𝑁</m:t>
                                  </m:r>
                                </m:den>
                              </m:f>
                            </m:sup>
                          </m:sSup>
                        </m:e>
                      </m:nary>
                    </m:oMath>
                  </m:oMathPara>
                </a14:m>
                <a:endParaRPr lang="it-IT" dirty="0" smtClean="0">
                  <a:latin typeface="Times New Roman" panose="02020603050405020304" pitchFamily="18" charset="0"/>
                  <a:cs typeface="Times New Roman" panose="02020603050405020304" pitchFamily="18" charset="0"/>
                </a:endParaRPr>
              </a:p>
              <a:p>
                <a:pPr indent="457200"/>
                <a:r>
                  <a:rPr lang="it-IT" i="1" dirty="0" smtClean="0">
                    <a:latin typeface="Times New Roman" panose="02020603050405020304" pitchFamily="18" charset="0"/>
                    <a:cs typeface="Times New Roman" panose="02020603050405020304" pitchFamily="18" charset="0"/>
                  </a:rPr>
                  <a:t>N</a:t>
                </a:r>
                <a:r>
                  <a:rPr lang="it-IT" dirty="0" smtClean="0">
                    <a:latin typeface="Times New Roman" panose="02020603050405020304" pitchFamily="18" charset="0"/>
                    <a:cs typeface="Times New Roman" panose="02020603050405020304" pitchFamily="18" charset="0"/>
                  </a:rPr>
                  <a:t> numarul de puncte esantionate atat in spatiul timp cat si in spatiul frecventa. </a:t>
                </a:r>
                <a:endParaRPr lang="it-IT" i="1" dirty="0" smtClean="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697312"/>
              </a:xfrm>
              <a:prstGeom prst="rect">
                <a:avLst/>
              </a:prstGeom>
              <a:blipFill rotWithShape="1">
                <a:blip r:embed="rId5"/>
                <a:stretch>
                  <a:fillRect l="-593" t="-649" r="-593" b="-1169"/>
                </a:stretch>
              </a:blipFill>
            </p:spPr>
            <p:txBody>
              <a:bodyPr/>
              <a:lstStyle/>
              <a:p>
                <a:r>
                  <a:rPr lang="en-US">
                    <a:noFill/>
                  </a:rPr>
                  <a:t> </a:t>
                </a:r>
              </a:p>
            </p:txBody>
          </p:sp>
        </mc:Fallback>
      </mc:AlternateContent>
    </p:spTree>
    <p:extLst>
      <p:ext uri="{BB962C8B-B14F-4D97-AF65-F5344CB8AC3E}">
        <p14:creationId xmlns:p14="http://schemas.microsoft.com/office/powerpoint/2010/main" val="12124140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584775"/>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Achizitie</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sincrona</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8</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4736681"/>
              </a:xfrm>
              <a:prstGeom prst="rect">
                <a:avLst/>
              </a:prstGeom>
              <a:noFill/>
            </p:spPr>
            <p:txBody>
              <a:bodyPr wrap="square" rtlCol="0">
                <a:spAutoFit/>
              </a:bodyPr>
              <a:lstStyle/>
              <a:p>
                <a:pPr indent="457200" algn="just"/>
                <a:r>
                  <a:rPr lang="pt-BR" dirty="0" smtClean="0">
                    <a:latin typeface="Times New Roman" panose="02020603050405020304" pitchFamily="18" charset="0"/>
                    <a:cs typeface="Times New Roman" panose="02020603050405020304" pitchFamily="18" charset="0"/>
                  </a:rPr>
                  <a:t>Pe de altă parte avem : </a:t>
                </a:r>
              </a:p>
              <a:p>
                <a:pPr indent="457200" algn="just"/>
                <a14:m>
                  <m:oMathPara xmlns:m="http://schemas.openxmlformats.org/officeDocument/2006/math">
                    <m:oMathParaPr>
                      <m:jc m:val="centerGroup"/>
                    </m:oMathParaPr>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𝐴</m:t>
                          </m:r>
                        </m:e>
                        <m:sub>
                          <m:r>
                            <a:rPr lang="en-US" b="0" i="1" smtClean="0">
                              <a:latin typeface="Cambria Math"/>
                              <a:cs typeface="Times New Roman" panose="02020603050405020304" pitchFamily="18" charset="0"/>
                            </a:rPr>
                            <m:t>𝑚</m:t>
                          </m:r>
                        </m:sub>
                      </m:sSub>
                      <m:r>
                        <a:rPr lang="en-US" b="0" i="1" smtClean="0">
                          <a:latin typeface="Cambria Math"/>
                          <a:cs typeface="Times New Roman" panose="02020603050405020304" pitchFamily="18" charset="0"/>
                        </a:rPr>
                        <m:t>=</m:t>
                      </m:r>
                      <m:f>
                        <m:fPr>
                          <m:ctrlPr>
                            <a:rPr lang="en-US" b="0" i="1" smtClean="0">
                              <a:latin typeface="Cambria Math"/>
                              <a:cs typeface="Times New Roman" panose="02020603050405020304" pitchFamily="18" charset="0"/>
                            </a:rPr>
                          </m:ctrlPr>
                        </m:fPr>
                        <m:num>
                          <m:r>
                            <a:rPr lang="en-US" b="0" i="1" smtClean="0">
                              <a:latin typeface="Cambria Math"/>
                              <a:cs typeface="Times New Roman" panose="02020603050405020304" pitchFamily="18" charset="0"/>
                            </a:rPr>
                            <m:t>2</m:t>
                          </m:r>
                        </m:num>
                        <m:den>
                          <m:r>
                            <a:rPr lang="en-US" b="0" i="1" smtClean="0">
                              <a:latin typeface="Cambria Math"/>
                              <a:cs typeface="Times New Roman" panose="02020603050405020304" pitchFamily="18" charset="0"/>
                            </a:rPr>
                            <m:t>𝑁</m:t>
                          </m:r>
                        </m:den>
                      </m:f>
                      <m:d>
                        <m:dPr>
                          <m:begChr m:val="|"/>
                          <m:endChr m:val="|"/>
                          <m:ctrlPr>
                            <a:rPr lang="en-US" b="0" i="1" smtClean="0">
                              <a:latin typeface="Cambria Math"/>
                              <a:cs typeface="Times New Roman" panose="02020603050405020304" pitchFamily="18" charset="0"/>
                            </a:rPr>
                          </m:ctrlPr>
                        </m:dPr>
                        <m:e>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𝑋</m:t>
                              </m:r>
                            </m:e>
                            <m:sub>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𝑚𝑘</m:t>
                                  </m:r>
                                </m:e>
                                <m:sub>
                                  <m:r>
                                    <a:rPr lang="en-US" b="0" i="1" smtClean="0">
                                      <a:latin typeface="Cambria Math"/>
                                      <a:cs typeface="Times New Roman" panose="02020603050405020304" pitchFamily="18" charset="0"/>
                                    </a:rPr>
                                    <m:t>0</m:t>
                                  </m:r>
                                </m:sub>
                              </m:sSub>
                            </m:sub>
                          </m:sSub>
                        </m:e>
                      </m:d>
                      <m:r>
                        <a:rPr lang="en-US" b="0" i="1" smtClean="0">
                          <a:latin typeface="Cambria Math"/>
                          <a:cs typeface="Times New Roman" panose="02020603050405020304" pitchFamily="18" charset="0"/>
                        </a:rPr>
                        <m:t>,  </m:t>
                      </m:r>
                      <m:r>
                        <a:rPr lang="en-US" b="0" i="1" smtClean="0">
                          <a:latin typeface="Cambria Math"/>
                          <a:cs typeface="Times New Roman" panose="02020603050405020304" pitchFamily="18" charset="0"/>
                        </a:rPr>
                        <m:t>𝑚</m:t>
                      </m:r>
                      <m:r>
                        <a:rPr lang="en-US" b="0" i="1" smtClean="0">
                          <a:latin typeface="Cambria Math"/>
                          <a:cs typeface="Times New Roman" panose="02020603050405020304" pitchFamily="18" charset="0"/>
                        </a:rPr>
                        <m:t>=</m:t>
                      </m:r>
                      <m:bar>
                        <m:barPr>
                          <m:pos m:val="top"/>
                          <m:ctrlPr>
                            <a:rPr lang="en-US" b="0" i="1" smtClean="0">
                              <a:latin typeface="Cambria Math"/>
                              <a:cs typeface="Times New Roman" panose="02020603050405020304" pitchFamily="18" charset="0"/>
                            </a:rPr>
                          </m:ctrlPr>
                        </m:barPr>
                        <m:e>
                          <m:r>
                            <a:rPr lang="en-US" b="0" i="1" smtClean="0">
                              <a:latin typeface="Cambria Math"/>
                              <a:cs typeface="Times New Roman" panose="02020603050405020304" pitchFamily="18" charset="0"/>
                            </a:rPr>
                            <m:t>1,</m:t>
                          </m:r>
                          <m:r>
                            <a:rPr lang="en-US" b="0" i="1" smtClean="0">
                              <a:latin typeface="Cambria Math"/>
                              <a:cs typeface="Times New Roman" panose="02020603050405020304" pitchFamily="18" charset="0"/>
                            </a:rPr>
                            <m:t>𝑀</m:t>
                          </m:r>
                        </m:e>
                      </m:bar>
                    </m:oMath>
                  </m:oMathPara>
                </a14:m>
                <a:endParaRPr lang="en-US" b="0" dirty="0" smtClean="0">
                  <a:latin typeface="Times New Roman" panose="02020603050405020304" pitchFamily="18" charset="0"/>
                  <a:cs typeface="Times New Roman" panose="02020603050405020304" pitchFamily="18" charset="0"/>
                </a:endParaRPr>
              </a:p>
              <a:p>
                <a:pPr indent="457200" algn="just"/>
                <a:endParaRPr lang="en-US" b="0" dirty="0" smtClean="0">
                  <a:latin typeface="Times New Roman" panose="02020603050405020304" pitchFamily="18" charset="0"/>
                  <a:cs typeface="Times New Roman" panose="02020603050405020304" pitchFamily="18" charset="0"/>
                </a:endParaRPr>
              </a:p>
              <a:p>
                <a:pPr indent="457200" algn="just"/>
                <a:r>
                  <a:rPr lang="vi-VN" dirty="0">
                    <a:latin typeface="Times New Roman" panose="02020603050405020304" pitchFamily="18" charset="0"/>
                    <a:cs typeface="Times New Roman" panose="02020603050405020304" pitchFamily="18" charset="0"/>
                  </a:rPr>
                  <a:t>Unde </a:t>
                </a:r>
                <a:r>
                  <a:rPr lang="en-US" i="1" dirty="0" smtClean="0">
                    <a:latin typeface="Times New Roman" panose="02020603050405020304" pitchFamily="18" charset="0"/>
                    <a:cs typeface="Times New Roman" panose="02020603050405020304" pitchFamily="18" charset="0"/>
                  </a:rPr>
                  <a:t>m</a:t>
                </a:r>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se referă la ordinul armonicii din seria Fourier şi </a:t>
                </a:r>
                <a14:m>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𝑚𝑘</m:t>
                        </m:r>
                      </m:e>
                      <m:sub>
                        <m:r>
                          <a:rPr lang="en-US" b="0" i="1" smtClean="0">
                            <a:latin typeface="Cambria Math"/>
                            <a:cs typeface="Times New Roman" panose="02020603050405020304" pitchFamily="18" charset="0"/>
                          </a:rPr>
                          <m:t>0</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este ordinul de discretizare din spaţiul frecvenţă corespunzător armonicii </a:t>
                </a:r>
                <a:r>
                  <a:rPr lang="en-US" i="1" dirty="0" smtClean="0">
                    <a:latin typeface="Times New Roman" panose="02020603050405020304" pitchFamily="18" charset="0"/>
                    <a:cs typeface="Times New Roman" panose="02020603050405020304" pitchFamily="18" charset="0"/>
                  </a:rPr>
                  <a:t>m</a:t>
                </a:r>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Astfel pentru </a:t>
                </a:r>
                <a:r>
                  <a:rPr lang="en-US" i="1" dirty="0" smtClean="0">
                    <a:latin typeface="Times New Roman" panose="02020603050405020304" pitchFamily="18" charset="0"/>
                    <a:cs typeface="Times New Roman" panose="02020603050405020304" pitchFamily="18" charset="0"/>
                  </a:rPr>
                  <a:t>m=1</a:t>
                </a:r>
                <a:r>
                  <a:rPr lang="en-US" dirty="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se </a:t>
                </a:r>
                <a:r>
                  <a:rPr lang="vi-VN" dirty="0">
                    <a:latin typeface="Times New Roman" panose="02020603050405020304" pitchFamily="18" charset="0"/>
                    <a:cs typeface="Times New Roman" panose="02020603050405020304" pitchFamily="18" charset="0"/>
                  </a:rPr>
                  <a:t>obține armonica fundamentală. </a:t>
                </a:r>
                <a:endParaRPr lang="en-US" dirty="0" smtClean="0">
                  <a:latin typeface="Times New Roman" panose="02020603050405020304" pitchFamily="18" charset="0"/>
                  <a:cs typeface="Times New Roman" panose="02020603050405020304" pitchFamily="18" charset="0"/>
                </a:endParaRPr>
              </a:p>
              <a:p>
                <a:pPr indent="457200" algn="just"/>
                <a:r>
                  <a:rPr lang="vi-VN" dirty="0">
                    <a:latin typeface="Times New Roman" panose="02020603050405020304" pitchFamily="18" charset="0"/>
                    <a:cs typeface="Times New Roman" panose="02020603050405020304" pitchFamily="18" charset="0"/>
                  </a:rPr>
                  <a:t>Dar dacă </a:t>
                </a:r>
                <a14:m>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0</m:t>
                        </m:r>
                      </m:sub>
                    </m:sSub>
                  </m:oMath>
                </a14:m>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este </a:t>
                </a:r>
                <a:r>
                  <a:rPr lang="vi-VN" dirty="0">
                    <a:latin typeface="Times New Roman" panose="02020603050405020304" pitchFamily="18" charset="0"/>
                    <a:cs typeface="Times New Roman" panose="02020603050405020304" pitchFamily="18" charset="0"/>
                  </a:rPr>
                  <a:t>frecvența fundamentală și </a:t>
                </a:r>
                <a14:m>
                  <m:oMath xmlns:m="http://schemas.openxmlformats.org/officeDocument/2006/math">
                    <m:sSub>
                      <m:sSubPr>
                        <m:ctrlPr>
                          <a:rPr lang="vi-VN" i="1">
                            <a:latin typeface="Cambria Math"/>
                            <a:cs typeface="Times New Roman" panose="02020603050405020304" pitchFamily="18" charset="0"/>
                          </a:rPr>
                        </m:ctrlPr>
                      </m:sSubPr>
                      <m:e>
                        <m:r>
                          <a:rPr lang="en-US" i="1">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frecvența de eșantionare, rezoluția de eșantionare în spațiul frecvență este</a:t>
                </a:r>
                <a:r>
                  <a:rPr lang="vi-VN"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p>
              <a:p>
                <a:pPr indent="457200" algn="ctr"/>
                <a14:m>
                  <m:oMathPara xmlns:m="http://schemas.openxmlformats.org/officeDocument/2006/math">
                    <m:oMathParaPr>
                      <m:jc m:val="centerGroup"/>
                    </m:oMathParaPr>
                    <m:oMath xmlns:m="http://schemas.openxmlformats.org/officeDocument/2006/math">
                      <m:r>
                        <a:rPr lang="vi-VN"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𝑓</m:t>
                      </m:r>
                      <m:r>
                        <a:rPr lang="en-US" b="0" i="1" smtClean="0">
                          <a:latin typeface="Cambria Math"/>
                          <a:ea typeface="Cambria Math"/>
                          <a:cs typeface="Times New Roman" panose="02020603050405020304" pitchFamily="18" charset="0"/>
                        </a:rPr>
                        <m:t>=</m:t>
                      </m:r>
                      <m:f>
                        <m:fPr>
                          <m:ctrlPr>
                            <a:rPr lang="en-US" b="0" i="1" smtClean="0">
                              <a:latin typeface="Cambria Math"/>
                              <a:ea typeface="Cambria Math"/>
                              <a:cs typeface="Times New Roman" panose="02020603050405020304" pitchFamily="18" charset="0"/>
                            </a:rPr>
                          </m:ctrlPr>
                        </m:fPr>
                        <m:num>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𝑒</m:t>
                              </m:r>
                            </m:sub>
                          </m:sSub>
                        </m:num>
                        <m:den>
                          <m:r>
                            <a:rPr lang="en-US" b="0" i="1" smtClean="0">
                              <a:latin typeface="Cambria Math"/>
                              <a:ea typeface="Cambria Math"/>
                              <a:cs typeface="Times New Roman" panose="02020603050405020304" pitchFamily="18" charset="0"/>
                            </a:rPr>
                            <m:t>𝑁</m:t>
                          </m:r>
                        </m:den>
                      </m:f>
                      <m:r>
                        <a:rPr lang="en-US" b="0" i="1" smtClean="0">
                          <a:latin typeface="Cambria Math"/>
                          <a:ea typeface="Cambria Math"/>
                          <a:cs typeface="Times New Roman" panose="02020603050405020304" pitchFamily="18" charset="0"/>
                        </a:rPr>
                        <m:t>  </m:t>
                      </m:r>
                      <m:r>
                        <a:rPr lang="en-US" b="0" i="1" smtClean="0">
                          <a:latin typeface="Cambria Math"/>
                          <a:ea typeface="Cambria Math"/>
                          <a:cs typeface="Times New Roman" panose="02020603050405020304" pitchFamily="18" charset="0"/>
                        </a:rPr>
                        <m:t>𝑠𝑖</m:t>
                      </m:r>
                      <m:r>
                        <a:rPr lang="en-US" b="0" i="1" smtClean="0">
                          <a:latin typeface="Cambria Math"/>
                          <a:ea typeface="Cambria Math"/>
                          <a:cs typeface="Times New Roman" panose="02020603050405020304" pitchFamily="18" charset="0"/>
                        </a:rPr>
                        <m:t> </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𝑓</m:t>
                          </m:r>
                        </m:e>
                        <m:sub>
                          <m:r>
                            <a:rPr lang="en-US" b="0" i="1" smtClean="0">
                              <a:latin typeface="Cambria Math"/>
                              <a:ea typeface="Cambria Math"/>
                              <a:cs typeface="Times New Roman" panose="02020603050405020304" pitchFamily="18" charset="0"/>
                            </a:rPr>
                            <m:t>0</m:t>
                          </m:r>
                        </m:sub>
                      </m:sSub>
                      <m:r>
                        <a:rPr lang="en-US" b="0" i="1" smtClean="0">
                          <a:latin typeface="Cambria Math"/>
                          <a:ea typeface="Cambria Math"/>
                          <a:cs typeface="Times New Roman" panose="02020603050405020304" pitchFamily="18" charset="0"/>
                        </a:rPr>
                        <m:t>=</m:t>
                      </m:r>
                      <m:sSub>
                        <m:sSubPr>
                          <m:ctrlPr>
                            <a:rPr lang="en-US" b="0" i="1" smtClean="0">
                              <a:latin typeface="Cambria Math"/>
                              <a:ea typeface="Cambria Math"/>
                              <a:cs typeface="Times New Roman" panose="02020603050405020304" pitchFamily="18" charset="0"/>
                            </a:rPr>
                          </m:ctrlPr>
                        </m:sSubPr>
                        <m:e>
                          <m:r>
                            <a:rPr lang="en-US" b="0" i="1" smtClean="0">
                              <a:latin typeface="Cambria Math"/>
                              <a:ea typeface="Cambria Math"/>
                              <a:cs typeface="Times New Roman" panose="02020603050405020304" pitchFamily="18" charset="0"/>
                            </a:rPr>
                            <m:t>𝑘</m:t>
                          </m:r>
                        </m:e>
                        <m:sub>
                          <m:r>
                            <a:rPr lang="en-US" b="0" i="1" smtClean="0">
                              <a:latin typeface="Cambria Math"/>
                              <a:ea typeface="Cambria Math"/>
                              <a:cs typeface="Times New Roman" panose="02020603050405020304" pitchFamily="18" charset="0"/>
                            </a:rPr>
                            <m:t>0</m:t>
                          </m:r>
                        </m:sub>
                      </m:sSub>
                      <m:r>
                        <a:rPr lang="en-US" b="0"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𝑓</m:t>
                      </m:r>
                    </m:oMath>
                  </m:oMathPara>
                </a14:m>
                <a:endParaRPr lang="en-US" dirty="0" smtClean="0">
                  <a:latin typeface="Times New Roman" panose="02020603050405020304" pitchFamily="18" charset="0"/>
                  <a:cs typeface="Times New Roman" panose="02020603050405020304" pitchFamily="18" charset="0"/>
                </a:endParaRPr>
              </a:p>
              <a:p>
                <a:pPr indent="457200" algn="ctr"/>
                <a:endParaRPr lang="en-US" dirty="0" smtClean="0">
                  <a:latin typeface="Times New Roman" panose="02020603050405020304" pitchFamily="18" charset="0"/>
                  <a:cs typeface="Times New Roman" panose="02020603050405020304" pitchFamily="18" charset="0"/>
                </a:endParaRPr>
              </a:p>
              <a:p>
                <a:pPr indent="457200"/>
                <a:r>
                  <a:rPr lang="en-US" dirty="0" err="1" smtClean="0">
                    <a:latin typeface="Times New Roman" panose="02020603050405020304" pitchFamily="18" charset="0"/>
                    <a:cs typeface="Times New Roman" panose="02020603050405020304" pitchFamily="18" charset="0"/>
                  </a:rPr>
                  <a:t>Adica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pentru</a:t>
                </a:r>
                <a:r>
                  <a:rPr lang="en-US" dirty="0" smtClean="0">
                    <a:latin typeface="Times New Roman" panose="02020603050405020304" pitchFamily="18" charset="0"/>
                    <a:cs typeface="Times New Roman" panose="02020603050405020304" pitchFamily="18" charset="0"/>
                  </a:rPr>
                  <a:t> </a:t>
                </a:r>
                <a:r>
                  <a:rPr lang="en-US" i="1" dirty="0" smtClean="0">
                    <a:latin typeface="Times New Roman" panose="02020603050405020304" pitchFamily="18" charset="0"/>
                    <a:cs typeface="Times New Roman" panose="02020603050405020304" pitchFamily="18" charset="0"/>
                  </a:rPr>
                  <a:t>m=1</a:t>
                </a:r>
                <a:r>
                  <a:rPr lang="en-US" dirty="0" smtClean="0">
                    <a:latin typeface="Times New Roman" panose="02020603050405020304" pitchFamily="18" charset="0"/>
                    <a:cs typeface="Times New Roman" panose="02020603050405020304" pitchFamily="18" charset="0"/>
                  </a:rPr>
                  <a:t> in </a:t>
                </a:r>
                <a:r>
                  <a:rPr lang="vi-VN" dirty="0">
                    <a:latin typeface="Times New Roman" panose="02020603050405020304" pitchFamily="18" charset="0"/>
                    <a:cs typeface="Times New Roman" panose="02020603050405020304" pitchFamily="18" charset="0"/>
                  </a:rPr>
                  <a:t>în spațiul frecvență avem ordinul de discretizare   și pentru un  oarecare în spațiul frecvență avem ordinul de </a:t>
                </a:r>
                <a:r>
                  <a:rPr lang="vi-VN" dirty="0" smtClean="0">
                    <a:latin typeface="Times New Roman" panose="02020603050405020304" pitchFamily="18" charset="0"/>
                    <a:cs typeface="Times New Roman" panose="02020603050405020304" pitchFamily="18" charset="0"/>
                  </a:rPr>
                  <a:t>discretizare</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vi-VN" i="1">
                            <a:latin typeface="Cambria Math"/>
                            <a:cs typeface="Times New Roman" panose="02020603050405020304" pitchFamily="18" charset="0"/>
                          </a:rPr>
                        </m:ctrlPr>
                      </m:sSubPr>
                      <m:e>
                        <m:r>
                          <a:rPr lang="en-US" i="1">
                            <a:latin typeface="Cambria Math"/>
                            <a:cs typeface="Times New Roman" panose="02020603050405020304" pitchFamily="18" charset="0"/>
                          </a:rPr>
                          <m:t>𝑚𝑘</m:t>
                        </m:r>
                      </m:e>
                      <m:sub>
                        <m:r>
                          <a:rPr lang="en-US" i="1">
                            <a:latin typeface="Cambria Math"/>
                            <a:cs typeface="Times New Roman" panose="02020603050405020304" pitchFamily="18" charset="0"/>
                          </a:rPr>
                          <m:t>0</m:t>
                        </m:r>
                      </m:sub>
                    </m:sSub>
                  </m:oMath>
                </a14:m>
                <a:r>
                  <a:rPr lang="en-US" dirty="0" smtClean="0">
                    <a:latin typeface="Times New Roman" panose="02020603050405020304" pitchFamily="18" charset="0"/>
                    <a:cs typeface="Times New Roman" panose="02020603050405020304" pitchFamily="18" charset="0"/>
                  </a:rPr>
                  <a:t>. </a:t>
                </a:r>
              </a:p>
              <a:p>
                <a:pPr indent="457200" algn="just"/>
                <a:r>
                  <a:rPr lang="vi-VN" dirty="0">
                    <a:latin typeface="Times New Roman" panose="02020603050405020304" pitchFamily="18" charset="0"/>
                    <a:cs typeface="Times New Roman" panose="02020603050405020304" pitchFamily="18" charset="0"/>
                  </a:rPr>
                  <a:t>În realitate nefiind îndeplinită condiția </a:t>
                </a:r>
                <a14:m>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𝑒</m:t>
                        </m:r>
                      </m:sub>
                    </m:sSub>
                    <m:r>
                      <a:rPr lang="en-US" b="0" i="1" smtClean="0">
                        <a:latin typeface="Cambria Math"/>
                        <a:cs typeface="Times New Roman" panose="02020603050405020304" pitchFamily="18" charset="0"/>
                      </a:rPr>
                      <m:t>=</m:t>
                    </m:r>
                    <m:r>
                      <a:rPr lang="en-US" b="0" i="1" smtClean="0">
                        <a:latin typeface="Cambria Math"/>
                        <a:cs typeface="Times New Roman" panose="02020603050405020304" pitchFamily="18" charset="0"/>
                      </a:rPr>
                      <m:t>𝑟</m:t>
                    </m:r>
                    <m:sSub>
                      <m:sSubPr>
                        <m:ctrlPr>
                          <a:rPr lang="en-US" b="0"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𝑓</m:t>
                        </m:r>
                      </m:e>
                      <m:sub>
                        <m:r>
                          <a:rPr lang="en-US" b="0" i="1" smtClean="0">
                            <a:latin typeface="Cambria Math"/>
                            <a:cs typeface="Times New Roman" panose="02020603050405020304" pitchFamily="18" charset="0"/>
                          </a:rPr>
                          <m:t>0</m:t>
                        </m:r>
                      </m:sub>
                    </m:sSub>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a:t>
                </a:r>
                <a:r>
                  <a:rPr lang="en-US" i="1" dirty="0" smtClean="0">
                    <a:latin typeface="Times New Roman" panose="02020603050405020304" pitchFamily="18" charset="0"/>
                    <a:cs typeface="Times New Roman" panose="02020603050405020304" pitchFamily="18" charset="0"/>
                  </a:rPr>
                  <a:t>r</a:t>
                </a:r>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număr întreg, în dreptul ordinului de discretizare </a:t>
                </a:r>
                <a14:m>
                  <m:oMath xmlns:m="http://schemas.openxmlformats.org/officeDocument/2006/math">
                    <m:sSub>
                      <m:sSubPr>
                        <m:ctrlPr>
                          <a:rPr lang="vi-VN" i="1">
                            <a:latin typeface="Cambria Math"/>
                            <a:cs typeface="Times New Roman" panose="02020603050405020304" pitchFamily="18" charset="0"/>
                          </a:rPr>
                        </m:ctrlPr>
                      </m:sSubPr>
                      <m:e>
                        <m:r>
                          <a:rPr lang="en-US" i="1">
                            <a:latin typeface="Cambria Math"/>
                            <a:cs typeface="Times New Roman" panose="02020603050405020304" pitchFamily="18" charset="0"/>
                          </a:rPr>
                          <m:t>𝑚𝑘</m:t>
                        </m:r>
                      </m:e>
                      <m:sub>
                        <m:r>
                          <a:rPr lang="en-US" i="1">
                            <a:latin typeface="Cambria Math"/>
                            <a:cs typeface="Times New Roman" panose="02020603050405020304" pitchFamily="18" charset="0"/>
                          </a:rPr>
                          <m:t>0</m:t>
                        </m:r>
                      </m:sub>
                    </m:sSub>
                  </m:oMath>
                </a14:m>
                <a:r>
                  <a:rPr lang="vi-VN" dirty="0">
                    <a:latin typeface="Times New Roman" panose="02020603050405020304" pitchFamily="18" charset="0"/>
                    <a:cs typeface="Times New Roman" panose="02020603050405020304" pitchFamily="18" charset="0"/>
                  </a:rPr>
                  <a:t>  apar valorii ale </a:t>
                </a:r>
                <a14:m>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𝑋</m:t>
                        </m:r>
                      </m:e>
                      <m:sub>
                        <m:r>
                          <a:rPr lang="en-US" b="0" i="1" smtClean="0">
                            <a:latin typeface="Cambria Math"/>
                            <a:cs typeface="Times New Roman" panose="02020603050405020304" pitchFamily="18" charset="0"/>
                          </a:rPr>
                          <m:t>𝑘</m:t>
                        </m:r>
                      </m:sub>
                    </m:sSub>
                    <m:r>
                      <a:rPr lang="vi-VN" i="1" smtClean="0">
                        <a:latin typeface="Cambria Math"/>
                        <a:ea typeface="Cambria Math"/>
                        <a:cs typeface="Times New Roman" panose="02020603050405020304" pitchFamily="18" charset="0"/>
                      </a:rPr>
                      <m:t>≠</m:t>
                    </m:r>
                    <m:r>
                      <a:rPr lang="en-US" b="0" i="1" smtClean="0">
                        <a:latin typeface="Cambria Math"/>
                        <a:ea typeface="Cambria Math"/>
                        <a:cs typeface="Times New Roman" panose="02020603050405020304" pitchFamily="18" charset="0"/>
                      </a:rPr>
                      <m:t>0</m:t>
                    </m:r>
                  </m:oMath>
                </a14:m>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cea ce implică o corecție de calcul al amplitudinii </a:t>
                </a:r>
                <a14:m>
                  <m:oMath xmlns:m="http://schemas.openxmlformats.org/officeDocument/2006/math">
                    <m:sSub>
                      <m:sSubPr>
                        <m:ctrlPr>
                          <a:rPr lang="vi-VN"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𝐴</m:t>
                        </m:r>
                      </m:e>
                      <m:sub>
                        <m:r>
                          <a:rPr lang="en-US" b="0" i="1" smtClean="0">
                            <a:latin typeface="Cambria Math"/>
                            <a:cs typeface="Times New Roman" panose="02020603050405020304" pitchFamily="18" charset="0"/>
                          </a:rPr>
                          <m:t>𝑚</m:t>
                        </m:r>
                      </m:sub>
                    </m:sSub>
                  </m:oMath>
                </a14:m>
                <a:r>
                  <a:rPr lang="vi-VN" dirty="0" smtClean="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altfel decât cea dată de relația </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mai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sus</a:t>
                </a:r>
                <a:r>
                  <a:rPr lang="vi-VN" dirty="0" smtClean="0">
                    <a:latin typeface="Times New Roman" panose="02020603050405020304" pitchFamily="18" charset="0"/>
                    <a:cs typeface="Times New Roman" panose="02020603050405020304" pitchFamily="18" charset="0"/>
                  </a:rPr>
                  <a:t>).</a:t>
                </a: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4736681"/>
              </a:xfrm>
              <a:prstGeom prst="rect">
                <a:avLst/>
              </a:prstGeom>
              <a:blipFill rotWithShape="1">
                <a:blip r:embed="rId5"/>
                <a:stretch>
                  <a:fillRect l="-593" t="-644" r="-593" b="-1158"/>
                </a:stretch>
              </a:blipFill>
            </p:spPr>
            <p:txBody>
              <a:bodyPr/>
              <a:lstStyle/>
              <a:p>
                <a:r>
                  <a:rPr lang="en-US">
                    <a:noFill/>
                  </a:rPr>
                  <a:t> </a:t>
                </a:r>
              </a:p>
            </p:txBody>
          </p:sp>
        </mc:Fallback>
      </mc:AlternateContent>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777914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an\Desktop\sigla UTC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779" y="533400"/>
            <a:ext cx="1377346" cy="757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57200"/>
            <a:ext cx="891273" cy="723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881992" y="381000"/>
            <a:ext cx="5380015" cy="584775"/>
          </a:xfrm>
          <a:prstGeom prst="rect">
            <a:avLst/>
          </a:prstGeom>
          <a:noFill/>
        </p:spPr>
        <p:txBody>
          <a:bodyPr wrap="square" rtlCol="0">
            <a:spAutoFit/>
          </a:bodyPr>
          <a:lstStyle/>
          <a:p>
            <a:pPr algn="ctr"/>
            <a:r>
              <a:rPr lang="en-US" sz="3200" b="1" dirty="0" err="1" smtClean="0">
                <a:solidFill>
                  <a:srgbClr val="FF0000"/>
                </a:solidFill>
                <a:latin typeface="Times New Roman" panose="02020603050405020304" pitchFamily="18" charset="0"/>
                <a:cs typeface="Times New Roman" panose="02020603050405020304" pitchFamily="18" charset="0"/>
              </a:rPr>
              <a:t>Achizitie</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sincrona</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Date Placeholder 11"/>
          <p:cNvSpPr>
            <a:spLocks noGrp="1"/>
          </p:cNvSpPr>
          <p:nvPr>
            <p:ph type="dt" sz="half" idx="10"/>
          </p:nvPr>
        </p:nvSpPr>
        <p:spPr>
          <a:xfrm>
            <a:off x="152400" y="6400800"/>
            <a:ext cx="2895600" cy="329184"/>
          </a:xfrm>
        </p:spPr>
        <p:txBody>
          <a:bodyPr/>
          <a:lstStyle/>
          <a:p>
            <a:fld id="{F58F63CB-467A-4CE5-9AC0-6B8F2ABAE2B3}" type="datetime1">
              <a:rPr lang="en-US" sz="1400" b="1" smtClean="0">
                <a:solidFill>
                  <a:srgbClr val="FF0000"/>
                </a:solidFill>
                <a:latin typeface="Times New Roman" panose="02020603050405020304" pitchFamily="18" charset="0"/>
                <a:cs typeface="Times New Roman" panose="02020603050405020304" pitchFamily="18" charset="0"/>
              </a:rPr>
              <a:t>25-Jan-17</a:t>
            </a:fld>
            <a:endParaRPr 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Slide Number Placeholder 12"/>
          <p:cNvSpPr>
            <a:spLocks noGrp="1"/>
          </p:cNvSpPr>
          <p:nvPr>
            <p:ph type="sldNum" sz="quarter" idx="12"/>
          </p:nvPr>
        </p:nvSpPr>
        <p:spPr>
          <a:xfrm>
            <a:off x="8610600" y="6400800"/>
            <a:ext cx="1066800" cy="329184"/>
          </a:xfrm>
        </p:spPr>
        <p:txBody>
          <a:bodyPr/>
          <a:lstStyle/>
          <a:p>
            <a:fld id="{8898DE1F-D653-447B-8DE3-08AFE78CFCEA}" type="slidenum">
              <a:rPr lang="en-US" smtClean="0">
                <a:solidFill>
                  <a:srgbClr val="FF0000"/>
                </a:solidFill>
                <a:latin typeface="Times New Roman" panose="02020603050405020304" pitchFamily="18" charset="0"/>
                <a:cs typeface="Times New Roman" panose="02020603050405020304" pitchFamily="18" charset="0"/>
              </a:rPr>
              <a:t>9</a:t>
            </a:fld>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p:cNvSpPr txBox="1"/>
              <p:nvPr/>
            </p:nvSpPr>
            <p:spPr>
              <a:xfrm>
                <a:off x="457199" y="1704055"/>
                <a:ext cx="8229600" cy="3693319"/>
              </a:xfrm>
              <a:prstGeom prst="rect">
                <a:avLst/>
              </a:prstGeom>
              <a:noFill/>
            </p:spPr>
            <p:txBody>
              <a:bodyPr wrap="square" rtlCol="0">
                <a:spAutoFit/>
              </a:bodyPr>
              <a:lstStyle/>
              <a:p>
                <a:pPr indent="457200" algn="just"/>
                <a:r>
                  <a:rPr lang="en-US" dirty="0" err="1" smtClean="0">
                    <a:latin typeface="Times New Roman" panose="02020603050405020304" pitchFamily="18" charset="0"/>
                    <a:cs typeface="Times New Roman" panose="02020603050405020304" pitchFamily="18" charset="0"/>
                  </a:rPr>
                  <a:t>Pentru</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determina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corect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amplitudinile</a:t>
                </a:r>
                <a:r>
                  <a:rPr lang="en-US" dirty="0" smtClean="0">
                    <a:latin typeface="Times New Roman" panose="02020603050405020304" pitchFamily="18" charset="0"/>
                    <a:cs typeface="Times New Roman" panose="02020603050405020304" pitchFamily="18" charset="0"/>
                  </a:rPr>
                  <a:t>, e</a:t>
                </a:r>
                <a:r>
                  <a:rPr lang="vi-VN" dirty="0" smtClean="0">
                    <a:latin typeface="Times New Roman" panose="02020603050405020304" pitchFamily="18" charset="0"/>
                    <a:cs typeface="Times New Roman" panose="02020603050405020304" pitchFamily="18" charset="0"/>
                  </a:rPr>
                  <a:t>xistă două modalităţii de calcul:</a:t>
                </a:r>
                <a:endParaRPr lang="en-US" i="1" dirty="0" smtClean="0">
                  <a:latin typeface="Cambria Math"/>
                  <a:cs typeface="Times New Roman" panose="02020603050405020304" pitchFamily="18" charset="0"/>
                </a:endParaRPr>
              </a:p>
              <a:p>
                <a:pPr indent="457200" algn="just"/>
                <a:r>
                  <a:rPr lang="en-US" dirty="0" smtClean="0">
                    <a:latin typeface="Times New Roman" panose="02020603050405020304" pitchFamily="18" charset="0"/>
                    <a:cs typeface="Times New Roman" panose="02020603050405020304" pitchFamily="18" charset="0"/>
                  </a:rPr>
                  <a:t>1. </a:t>
                </a:r>
                <a:r>
                  <a:rPr lang="vi-VN" dirty="0" smtClean="0">
                    <a:latin typeface="Times New Roman" panose="02020603050405020304" pitchFamily="18" charset="0"/>
                    <a:cs typeface="Times New Roman" panose="02020603050405020304" pitchFamily="18" charset="0"/>
                  </a:rPr>
                  <a:t>Prin </a:t>
                </a:r>
                <a:r>
                  <a:rPr lang="vi-VN" dirty="0">
                    <a:latin typeface="Times New Roman" panose="02020603050405020304" pitchFamily="18" charset="0"/>
                    <a:cs typeface="Times New Roman" panose="02020603050405020304" pitchFamily="18" charset="0"/>
                  </a:rPr>
                  <a:t>aproximare al </a:t>
                </a:r>
                <a:r>
                  <a:rPr lang="vi-VN" dirty="0" smtClean="0">
                    <a:latin typeface="Times New Roman" panose="02020603050405020304" pitchFamily="18" charset="0"/>
                    <a:cs typeface="Times New Roman" panose="02020603050405020304" pitchFamily="18" charset="0"/>
                  </a:rPr>
                  <a:t>amplitudini</a:t>
                </a:r>
                <a:r>
                  <a:rPr lang="en-US"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US" i="1" smtClean="0">
                            <a:latin typeface="Cambria Math"/>
                            <a:cs typeface="Times New Roman" panose="02020603050405020304" pitchFamily="18" charset="0"/>
                          </a:rPr>
                        </m:ctrlPr>
                      </m:sSubPr>
                      <m:e>
                        <m:r>
                          <a:rPr lang="en-US" b="0" i="1" smtClean="0">
                            <a:latin typeface="Cambria Math"/>
                            <a:cs typeface="Times New Roman" panose="02020603050405020304" pitchFamily="18" charset="0"/>
                          </a:rPr>
                          <m:t>𝐴</m:t>
                        </m:r>
                      </m:e>
                      <m:sub>
                        <m:r>
                          <a:rPr lang="en-US" b="0" i="1" smtClean="0">
                            <a:latin typeface="Cambria Math"/>
                            <a:cs typeface="Times New Roman" panose="02020603050405020304" pitchFamily="18" charset="0"/>
                          </a:rPr>
                          <m:t>𝑚</m:t>
                        </m:r>
                      </m:sub>
                    </m:sSub>
                  </m:oMath>
                </a14:m>
                <a:r>
                  <a:rPr lang="vi-VN" dirty="0" smtClean="0">
                    <a:latin typeface="Times New Roman" panose="02020603050405020304" pitchFamily="18" charset="0"/>
                    <a:cs typeface="Times New Roman" panose="02020603050405020304" pitchFamily="18" charset="0"/>
                  </a:rPr>
                  <a:t> în </a:t>
                </a:r>
                <a:r>
                  <a:rPr lang="vi-VN" dirty="0">
                    <a:latin typeface="Times New Roman" panose="02020603050405020304" pitchFamily="18" charset="0"/>
                    <a:cs typeface="Times New Roman" panose="02020603050405020304" pitchFamily="18" charset="0"/>
                  </a:rPr>
                  <a:t>funcţie de valorile învecinate.</a:t>
                </a:r>
              </a:p>
              <a:p>
                <a:pPr indent="457200" algn="just"/>
                <a:r>
                  <a:rPr lang="vi-VN"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Prin </a:t>
                </a:r>
                <a:r>
                  <a:rPr lang="vi-VN" dirty="0">
                    <a:latin typeface="Times New Roman" panose="02020603050405020304" pitchFamily="18" charset="0"/>
                    <a:cs typeface="Times New Roman" panose="02020603050405020304" pitchFamily="18" charset="0"/>
                  </a:rPr>
                  <a:t>corecţia frecvenţei fundamentale, urmat de o nouă alegere a frecvenţei de eşantionare. </a:t>
                </a:r>
              </a:p>
              <a:p>
                <a:pPr indent="457200" algn="just"/>
                <a:endParaRPr lang="en-US" b="0" dirty="0" smtClean="0">
                  <a:latin typeface="Times New Roman" panose="02020603050405020304" pitchFamily="18" charset="0"/>
                  <a:cs typeface="Times New Roman" panose="02020603050405020304" pitchFamily="18" charset="0"/>
                </a:endParaRPr>
              </a:p>
              <a:p>
                <a:pPr indent="457200" algn="just"/>
                <a:r>
                  <a:rPr lang="en-US" b="0" dirty="0" err="1" smtClean="0">
                    <a:latin typeface="Times New Roman" panose="02020603050405020304" pitchFamily="18" charset="0"/>
                    <a:cs typeface="Times New Roman" panose="02020603050405020304" pitchFamily="18" charset="0"/>
                  </a:rPr>
                  <a:t>Calculul</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prin</a:t>
                </a:r>
                <a:r>
                  <a:rPr lang="en-US" b="0" dirty="0" smtClean="0">
                    <a:latin typeface="Times New Roman" panose="02020603050405020304" pitchFamily="18" charset="0"/>
                    <a:cs typeface="Times New Roman" panose="02020603050405020304" pitchFamily="18" charset="0"/>
                  </a:rPr>
                  <a:t> prima </a:t>
                </a:r>
                <a:r>
                  <a:rPr lang="en-US" b="0" dirty="0" err="1" smtClean="0">
                    <a:latin typeface="Times New Roman" panose="02020603050405020304" pitchFamily="18" charset="0"/>
                    <a:cs typeface="Times New Roman" panose="02020603050405020304" pitchFamily="18" charset="0"/>
                  </a:rPr>
                  <a:t>metoda</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inseamna</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determinarea</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amplitudinilor</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prin</a:t>
                </a:r>
                <a:r>
                  <a:rPr lang="en-US" b="0" dirty="0" smtClean="0">
                    <a:latin typeface="Times New Roman" panose="02020603050405020304" pitchFamily="18" charset="0"/>
                    <a:cs typeface="Times New Roman" panose="02020603050405020304" pitchFamily="18" charset="0"/>
                  </a:rPr>
                  <a:t> </a:t>
                </a:r>
                <a:r>
                  <a:rPr lang="en-US" b="0" dirty="0" err="1" smtClean="0">
                    <a:latin typeface="Times New Roman" panose="02020603050405020304" pitchFamily="18" charset="0"/>
                    <a:cs typeface="Times New Roman" panose="02020603050405020304" pitchFamily="18" charset="0"/>
                  </a:rPr>
                  <a:t>interpolare</a:t>
                </a:r>
                <a:r>
                  <a:rPr lang="en-US" dirty="0" err="1" smtClean="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valorilor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invecinate</a:t>
                </a:r>
                <a:r>
                  <a:rPr lang="en-US" dirty="0" smtClean="0">
                    <a:latin typeface="Times New Roman" panose="02020603050405020304" pitchFamily="18" charset="0"/>
                    <a:cs typeface="Times New Roman" panose="02020603050405020304" pitchFamily="18" charset="0"/>
                  </a:rPr>
                  <a:t> din </a:t>
                </a:r>
                <a:r>
                  <a:rPr lang="en-US" dirty="0" err="1" smtClean="0">
                    <a:latin typeface="Times New Roman" panose="02020603050405020304" pitchFamily="18" charset="0"/>
                    <a:cs typeface="Times New Roman" panose="02020603050405020304" pitchFamily="18" charset="0"/>
                  </a:rPr>
                  <a:t>spectru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frecventa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Cel</a:t>
                </a:r>
                <a:r>
                  <a:rPr lang="en-US" dirty="0" smtClean="0">
                    <a:latin typeface="Times New Roman" panose="02020603050405020304" pitchFamily="18" charset="0"/>
                    <a:cs typeface="Times New Roman" panose="02020603050405020304" pitchFamily="18" charset="0"/>
                  </a:rPr>
                  <a:t> de al </a:t>
                </a:r>
                <a:r>
                  <a:rPr lang="en-US" dirty="0" err="1" smtClean="0">
                    <a:latin typeface="Times New Roman" panose="02020603050405020304" pitchFamily="18" charset="0"/>
                    <a:cs typeface="Times New Roman" panose="02020603050405020304" pitchFamily="18" charset="0"/>
                  </a:rPr>
                  <a:t>doilea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caz</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inseamna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determinarea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frecventei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fundamentale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corelarea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frecventei</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esantionare</a:t>
                </a:r>
                <a:r>
                  <a:rPr lang="en-US" dirty="0" smtClean="0">
                    <a:latin typeface="Times New Roman" panose="02020603050405020304" pitchFamily="18" charset="0"/>
                    <a:cs typeface="Times New Roman" panose="02020603050405020304" pitchFamily="18" charset="0"/>
                  </a:rPr>
                  <a:t> cu </a:t>
                </a:r>
                <a:r>
                  <a:rPr lang="en-US" dirty="0" err="1" smtClean="0">
                    <a:latin typeface="Times New Roman" panose="02020603050405020304" pitchFamily="18" charset="0"/>
                    <a:cs typeface="Times New Roman" panose="02020603050405020304" pitchFamily="18" charset="0"/>
                  </a:rPr>
                  <a:t>aceasta</a:t>
                </a:r>
                <a:r>
                  <a:rPr lang="en-US" dirty="0" smtClean="0">
                    <a:latin typeface="Times New Roman" panose="02020603050405020304" pitchFamily="18" charset="0"/>
                    <a:cs typeface="Times New Roman" panose="02020603050405020304" pitchFamily="18" charset="0"/>
                  </a:rPr>
                  <a:t>. </a:t>
                </a:r>
              </a:p>
              <a:p>
                <a:pPr indent="457200" algn="just"/>
                <a:r>
                  <a:rPr lang="en-US" dirty="0" smtClean="0">
                    <a:latin typeface="Times New Roman" panose="02020603050405020304" pitchFamily="18" charset="0"/>
                    <a:cs typeface="Times New Roman" panose="02020603050405020304" pitchFamily="18" charset="0"/>
                  </a:rPr>
                  <a:t>In </a:t>
                </a:r>
                <a:r>
                  <a:rPr lang="en-US" dirty="0" err="1" smtClean="0">
                    <a:latin typeface="Times New Roman" panose="02020603050405020304" pitchFamily="18" charset="0"/>
                    <a:cs typeface="Times New Roman" panose="02020603050405020304" pitchFamily="18" charset="0"/>
                  </a:rPr>
                  <a:t>figura</a:t>
                </a:r>
                <a:r>
                  <a:rPr lang="en-US" dirty="0" smtClean="0">
                    <a:latin typeface="Times New Roman" panose="02020603050405020304" pitchFamily="18" charset="0"/>
                    <a:cs typeface="Times New Roman" panose="02020603050405020304" pitchFamily="18" charset="0"/>
                  </a:rPr>
                  <a:t> 7.1 se </a:t>
                </a:r>
                <a:r>
                  <a:rPr lang="en-US" dirty="0" err="1" smtClean="0">
                    <a:latin typeface="Times New Roman" panose="02020603050405020304" pitchFamily="18" charset="0"/>
                    <a:cs typeface="Times New Roman" panose="02020603050405020304" pitchFamily="18" charset="0"/>
                  </a:rPr>
                  <a:t>prezinta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spectru</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unui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semnal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sinusidal</a:t>
                </a:r>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de </a:t>
                </a:r>
                <a:r>
                  <a:rPr lang="vi-VN" dirty="0">
                    <a:latin typeface="Times New Roman" panose="02020603050405020304" pitchFamily="18" charset="0"/>
                    <a:cs typeface="Times New Roman" panose="02020603050405020304" pitchFamily="18" charset="0"/>
                  </a:rPr>
                  <a:t>frecvenţă apropiată dar diferită de 50 Hz, printr-o alegere corectă a frecvenţei de eşantionare ca multiplu întreg al frecvenţei semnalului de la reţea, spectrul este dat de o singură linie spectrală. </a:t>
                </a:r>
                <a:endParaRPr lang="en-US" dirty="0" smtClean="0">
                  <a:latin typeface="Times New Roman" panose="02020603050405020304" pitchFamily="18" charset="0"/>
                  <a:cs typeface="Times New Roman" panose="02020603050405020304" pitchFamily="18" charset="0"/>
                </a:endParaRPr>
              </a:p>
              <a:p>
                <a:pPr indent="457200" algn="just"/>
                <a:r>
                  <a:rPr lang="vi-VN" dirty="0" smtClean="0">
                    <a:latin typeface="Times New Roman" panose="02020603050405020304" pitchFamily="18" charset="0"/>
                    <a:cs typeface="Times New Roman" panose="02020603050405020304" pitchFamily="18" charset="0"/>
                  </a:rPr>
                  <a:t>În </a:t>
                </a:r>
                <a:r>
                  <a:rPr lang="vi-VN" dirty="0">
                    <a:latin typeface="Times New Roman" panose="02020603050405020304" pitchFamily="18" charset="0"/>
                    <a:cs typeface="Times New Roman" panose="02020603050405020304" pitchFamily="18" charset="0"/>
                  </a:rPr>
                  <a:t>practică luând frecvenţa de eşantionare ca multiplu de 50 Hz spectrul se obţine printr-un număr de linii spectrale în jurul frecvenţei fundamentale. </a:t>
                </a:r>
                <a:endParaRPr lang="en-US" b="0" dirty="0" smtClean="0">
                  <a:latin typeface="Times New Roman" panose="02020603050405020304" pitchFamily="18" charset="0"/>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57199" y="1704055"/>
                <a:ext cx="8229600" cy="3693319"/>
              </a:xfrm>
              <a:prstGeom prst="rect">
                <a:avLst/>
              </a:prstGeom>
              <a:blipFill rotWithShape="1">
                <a:blip r:embed="rId5"/>
                <a:stretch>
                  <a:fillRect l="-593" t="-826" r="-593" b="-1818"/>
                </a:stretch>
              </a:blipFill>
            </p:spPr>
            <p:txBody>
              <a:bodyPr/>
              <a:lstStyle/>
              <a:p>
                <a:r>
                  <a:rPr lang="en-US">
                    <a:noFill/>
                  </a:rPr>
                  <a:t> </a:t>
                </a:r>
              </a:p>
            </p:txBody>
          </p:sp>
        </mc:Fallback>
      </mc:AlternateContent>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498743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2311</TotalTime>
  <Words>1404</Words>
  <Application>Microsoft Office PowerPoint</Application>
  <PresentationFormat>On-screen Show (4:3)</PresentationFormat>
  <Paragraphs>145</Paragraphs>
  <Slides>10</Slides>
  <Notes>9</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Clarity</vt:lpstr>
      <vt:lpstr>Procesarea Semnalelor de Masura Curs 6  Achizitia Semnalelor analogice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Calin Muresan</dc:creator>
  <cp:lastModifiedBy>Calin</cp:lastModifiedBy>
  <cp:revision>95</cp:revision>
  <dcterms:created xsi:type="dcterms:W3CDTF">2013-05-16T08:39:36Z</dcterms:created>
  <dcterms:modified xsi:type="dcterms:W3CDTF">2017-01-25T09:32:07Z</dcterms:modified>
</cp:coreProperties>
</file>