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3" autoAdjust="0"/>
  </p:normalViewPr>
  <p:slideViewPr>
    <p:cSldViewPr>
      <p:cViewPr varScale="1">
        <p:scale>
          <a:sx n="76" d="100"/>
          <a:sy n="76" d="100"/>
        </p:scale>
        <p:origin x="-84" y="-7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24-Jan-17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24-Jan-17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25-Jan-17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24-Jan-17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24-Jan-17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24-Jan-17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en-US" sz="2800" b="1" dirty="0" err="1" smtClean="0"/>
              <a:t>Procesarea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Masura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Curs </a:t>
            </a:r>
            <a:r>
              <a:rPr lang="en-US" sz="2800" b="1" dirty="0" smtClean="0"/>
              <a:t>5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err="1" smtClean="0"/>
              <a:t>semnalul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exponetial</a:t>
            </a:r>
            <a:r>
              <a:rPr lang="en-US" sz="2800" b="1" dirty="0" smtClean="0"/>
              <a:t> complex </a:t>
            </a:r>
            <a:r>
              <a:rPr lang="en-US" sz="2800" b="1" dirty="0" err="1" smtClean="0"/>
              <a:t>discret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transformata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fourier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discreta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24-Jan-17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(TFD)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5111" y="1704055"/>
                <a:ext cx="8229600" cy="4697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Definiţie: Transformata Fourier discretă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𝑇𝐹𝐷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se defineşte: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b="0" i="0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]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𝑗𝑛𝑘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den>
                              </m:f>
                            </m:sup>
                          </m:sSup>
                        </m:e>
                      </m:nary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,    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0, 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 , Transformata Fourier Discretă inversă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vi-VN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𝑇𝐹𝐷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următoarea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definiție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𝑗𝑛𝑘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den>
                              </m:f>
                            </m:sup>
                          </m:sSup>
                        </m:e>
                      </m:nary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,  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0, 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noteaza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𝑇𝐹𝐷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en-US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𝑇𝐹𝐷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[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b="0" dirty="0" smtClean="0">
                  <a:latin typeface="Cambria Math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111" y="1704055"/>
                <a:ext cx="8229600" cy="4697568"/>
              </a:xfrm>
              <a:prstGeom prst="rect">
                <a:avLst/>
              </a:prstGeom>
              <a:blipFill rotWithShape="1">
                <a:blip r:embed="rId5"/>
                <a:stretch>
                  <a:fillRect t="-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856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exponential complex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078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Consideram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complex analogic: </a:t>
                </a: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pulsa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tia unghiulara a semnalului. Repre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zentarea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exponetiala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Succesiv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putem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f>
                          <m:fPr>
                            <m:ctrlPr>
                              <a:rPr lang="en-US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en-US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∆</m:t>
                                </m:r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den>
                            </m:f>
                            <m:r>
                              <a:rPr lang="en-US" b="0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𝜋</m:t>
                        </m:r>
                        <m:f>
                          <m:f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𝑒</m:t>
                                </m:r>
                              </m:sub>
                            </m:sSub>
                          </m:den>
                        </m:f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𝜋</m:t>
                        </m:r>
                        <m:bar>
                          <m:barPr>
                            <m:ctrlPr>
                              <a:rPr lang="en-US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bar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bar>
                          <m:bar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bar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s-au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introdus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marimile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</m:ba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normalizata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en-US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</m:ba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𝑒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078361"/>
              </a:xfrm>
              <a:prstGeom prst="rect">
                <a:avLst/>
              </a:prstGeom>
              <a:blipFill rotWithShape="1">
                <a:blip r:embed="rId5"/>
                <a:stretch>
                  <a:fillRect l="-593" t="-747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64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exponential complex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460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ctr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esantionare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numita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rata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esantinare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</a:p>
              <a:p>
                <a:pPr indent="457200" algn="ctr"/>
                <a14:m>
                  <m:oMath xmlns:m="http://schemas.openxmlformats.org/officeDocument/2006/math">
                    <m:bar>
                      <m:bar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unghiulara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normalizata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Frecvenţa normalizată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bar>
                          <m:bar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</m:ba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măsoară în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𝐻𝑧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ş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𝑎𝑛𝑡𝑖𝑜𝑛</m:t>
                        </m:r>
                      </m:den>
                    </m:f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vi-VN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o-RO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  <m:r>
                          <a:rPr lang="ro-RO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ş</m:t>
                        </m:r>
                        <m:r>
                          <a:rPr lang="ro-RO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𝑎𝑛𝑡𝑖𝑜𝑛</m:t>
                        </m:r>
                        <m:r>
                          <a:rPr lang="ro-RO" b="0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o-RO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p>
                        <m:r>
                          <a:rPr lang="ro-RO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lang="en-US" b="0" i="1" dirty="0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Frecvenţa unghiulară normalizată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</m:oMath>
                </a14:m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măsoară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𝑟𝑎𝑑</m:t>
                        </m:r>
                      </m:num>
                      <m:den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ş</m:t>
                        </m:r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𝑎𝑛𝑡𝑖𝑜𝑛</m:t>
                        </m:r>
                      </m:den>
                    </m:f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Frecvenţa de eşantionare se măsoară în </a:t>
                </a:r>
                <a14:m>
                  <m:oMath xmlns:m="http://schemas.openxmlformats.org/officeDocument/2006/math">
                    <m:r>
                      <a:rPr lang="ro-RO" b="0" i="1" smtClean="0">
                        <a:latin typeface="Cambria Math"/>
                        <a:cs typeface="Times New Roman" panose="02020603050405020304" pitchFamily="18" charset="0"/>
                      </a:rPr>
                      <m:t>𝐻𝑧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ş</m:t>
                        </m:r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𝑎𝑛𝑡𝑖𝑜𝑎𝑛𝑒</m:t>
                        </m:r>
                      </m:num>
                      <m:den>
                        <m:r>
                          <a:rPr lang="ro-RO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 exponenţial complex nu ia valori distincte pentru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∈</m:t>
                    </m:r>
                    <m:r>
                      <a:rPr lang="ro-RO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o-RO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cu excepţia originii</a:t>
                </a:r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indent="457200" algn="just"/>
                <a:r>
                  <a:rPr lang="ro-RO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Astfel: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o-RO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bar>
                            <m:bar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bar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ba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bar>
                            <m:bar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bar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ba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+2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∈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𝑍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adică toate semnalele având frecvenţa unghiulară normalizată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sunt identice. </a:t>
                </a:r>
                <a:endParaRPr lang="ro-RO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460901"/>
              </a:xfrm>
              <a:prstGeom prst="rect">
                <a:avLst/>
              </a:prstGeom>
              <a:blipFill rotWithShape="1">
                <a:blip r:embed="rId5"/>
                <a:stretch>
                  <a:fillRect l="-593" r="-593" b="-1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09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Semnalul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exponential complex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3778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 urmare, în studiul semnalelor exponenţiale discrete complexe, se va considera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 xmlns:m="http://schemas.openxmlformats.org/officeDocument/2006/math">
                    <m:bar>
                      <m:bar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(0,2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   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𝑠𝑎𝑢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  </m:t>
                    </m:r>
                    <m:bar>
                      <m:bar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∈(−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Respectiv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ro-RO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sSub>
                            <m:sSubPr>
                              <m:ctrlPr>
                                <a:rPr lang="ro-RO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bar>
                      <m:r>
                        <a:rPr lang="en-US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∈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(0,1)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𝑠𝑎𝑢</m:t>
                      </m:r>
                      <m:bar>
                        <m:barPr>
                          <m:ctrlPr>
                            <a:rPr lang="ro-RO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ro-RO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bar>
                      <m:r>
                        <a:rPr lang="en-US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∈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(−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u="sng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Observatie</a:t>
                </a:r>
                <a:r>
                  <a:rPr lang="en-US" u="sng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Consideraţiile făcute în legătură cu semnalul exponenţial complex discret sunt valabile şi pentru semnalele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armonice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indent="457200"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cs typeface="Times New Roman" panose="02020603050405020304" pitchFamily="18" charset="0"/>
                      </a:rPr>
                      <m:t>cos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⁡(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bar>
                      <m:bar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respectiv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cs typeface="Times New Roman" panose="02020603050405020304" pitchFamily="18" charset="0"/>
                      </a:rPr>
                      <m:t>sin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⁡(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bar>
                      <m:bar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ba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ro-RO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3778086"/>
              </a:xfrm>
              <a:prstGeom prst="rect">
                <a:avLst/>
              </a:prstGeom>
              <a:blipFill rotWithShape="1">
                <a:blip r:embed="rId5"/>
                <a:stretch>
                  <a:fillRect l="-593" t="-808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067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(TFD)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TFD este un instrument matematic, cu ajutorul căruia realizăm analiza spectrală discretă, pentru semnal discret în timp.</a:t>
                </a:r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 continuare vom realiza discretizarea în timp şi în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frecvenţă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Fig. 5.1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discretizat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 semnal definit pe un suport de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[0,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figura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.1.Discretizăm intervalul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[0,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 N subintervale echidistante de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lungime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.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524315"/>
              </a:xfrm>
              <a:prstGeom prst="rect">
                <a:avLst/>
              </a:prstGeom>
              <a:blipFill rotWithShape="1">
                <a:blip r:embed="rId5"/>
                <a:stretch>
                  <a:fillRect l="-593" t="-674" r="-593" b="-1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483" y="2627334"/>
            <a:ext cx="5557032" cy="255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6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(TFD)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83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Prelevăm din semnal N eşantioane. Eşantionul de ordin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utilizeaza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notatia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[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reprezentat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secvenţa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eşantioane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]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0, 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 planul frecvenţă este reprezentat de densitatea spectrală de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figura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:</a:t>
                </a: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5.2.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planul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834272"/>
              </a:xfrm>
              <a:prstGeom prst="rect">
                <a:avLst/>
              </a:prstGeom>
              <a:blipFill rotWithShape="1">
                <a:blip r:embed="rId5"/>
                <a:stretch>
                  <a:fillRect l="-593" t="-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991" y="3787482"/>
            <a:ext cx="5310233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27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(TFD)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83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Prelevăm din semnal N eşantioane. Eşantionul de ordin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utilizeaza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notatia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[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reprezentat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secvenţa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eşantioane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]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0, 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 planul frecvenţă este reprezentat de densitatea spectrală de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figura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:</a:t>
                </a: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Figura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5.2.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planul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834272"/>
              </a:xfrm>
              <a:prstGeom prst="rect">
                <a:avLst/>
              </a:prstGeom>
              <a:blipFill rotWithShape="1">
                <a:blip r:embed="rId5"/>
                <a:stretch>
                  <a:fillRect l="-593" t="-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991" y="3787482"/>
            <a:ext cx="5310233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15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(TFD)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2525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pt-BR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Discretizăm axa de frecvenţă în subintervale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               (∗)</m:t>
                      </m:r>
                    </m:oMath>
                  </m:oMathPara>
                </a14:m>
                <a:endParaRPr lang="en-US" b="0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b="0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Respectiv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𝑓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Intervalul de frecvenţă pe care realizăm analiza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[0,</m:t>
                    </m:r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]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respectiv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[0,</m:t>
                    </m:r>
                    <m:sSub>
                      <m:sSub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Prelevăm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eşantioane. Eşantionul de ordin k, corespunzător frecvenţei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𝑗𝑘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𝑗𝑘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numeşte eşantionul densităţii spectrale de ordin k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Discretizarea în frecvenţă este reprezentată de secvenţa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𝑗𝑘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0, 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bar>
                    </m:oMath>
                  </m:oMathPara>
                </a14:m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252511"/>
              </a:xfrm>
              <a:prstGeom prst="rect">
                <a:avLst/>
              </a:prstGeom>
              <a:blipFill rotWithShape="1">
                <a:blip r:embed="rId5"/>
                <a:stretch>
                  <a:fillRect l="-593" t="-717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204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81992" y="381000"/>
            <a:ext cx="5380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(TFD)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55111" y="1704055"/>
                <a:ext cx="8229600" cy="4953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În continuare vom rescrie relaţiile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−∞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l-GR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𝑟𝑒𝑠𝑝𝑒𝑐𝑡𝑖𝑣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−∞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Facand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urmatoarele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inlocuiri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𝑑𝑡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→∆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→∆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Respectiv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intregrarele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transforma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cu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limitele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insumare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N-1,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obtinem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𝑗𝑛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𝑡𝑘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l-GR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sup>
                          </m:sSup>
                        </m:e>
                      </m:nary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US" b="0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b="0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relatile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anterioare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putem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dirty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𝑡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]</m:t>
                          </m:r>
                          <m:sSup>
                            <m:sSupPr>
                              <m:ctrlP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𝑗𝑛𝑘</m:t>
                              </m:r>
                              <m:f>
                                <m:fPr>
                                  <m:ctrlP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den>
                              </m:f>
                            </m:sup>
                          </m:sSup>
                        </m:e>
                      </m:nary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𝑠𝑖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 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𝑁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b="0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𝑗𝑘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</m:d>
                          <m:sSup>
                            <m:sSupPr>
                              <m:ctrlP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𝑗𝑘𝑛</m:t>
                              </m:r>
                              <m:f>
                                <m:fPr>
                                  <m:ctrlP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den>
                              </m:f>
                            </m:sup>
                          </m:sSup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111" y="1704055"/>
                <a:ext cx="8229600" cy="4953151"/>
              </a:xfrm>
              <a:prstGeom prst="rect">
                <a:avLst/>
              </a:prstGeom>
              <a:blipFill rotWithShape="1">
                <a:blip r:embed="rId5"/>
                <a:stretch>
                  <a:fillRect l="-667" t="-616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422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2233</TotalTime>
  <Words>1365</Words>
  <Application>Microsoft Office PowerPoint</Application>
  <PresentationFormat>On-screen Show (4:3)</PresentationFormat>
  <Paragraphs>173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Clarity</vt:lpstr>
      <vt:lpstr>Procesarea Semnalelor de Masura Curs 5  semnalul exponetial complex discret, transformata fourier discreta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Calin Muresan</dc:creator>
  <cp:lastModifiedBy>Calin</cp:lastModifiedBy>
  <cp:revision>87</cp:revision>
  <dcterms:created xsi:type="dcterms:W3CDTF">2013-05-16T08:39:36Z</dcterms:created>
  <dcterms:modified xsi:type="dcterms:W3CDTF">2017-01-25T08:13:40Z</dcterms:modified>
</cp:coreProperties>
</file>